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9" r:id="rId4"/>
    <p:sldMasterId id="214748374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
      <p:font typeface="Montserrat"/>
      <p:regular r:id="rId42"/>
      <p:bold r:id="rId43"/>
      <p:italic r:id="rId44"/>
      <p:boldItalic r:id="rId45"/>
    </p:embeddedFont>
    <p:embeddedFont>
      <p:font typeface="Montserrat Medium"/>
      <p:regular r:id="rId46"/>
      <p:bold r:id="rId47"/>
      <p:italic r:id="rId48"/>
      <p:boldItalic r:id="rId49"/>
    </p:embeddedFont>
    <p:embeddedFont>
      <p:font typeface="Montserrat ExtraLight"/>
      <p:regular r:id="rId50"/>
      <p:bold r:id="rId51"/>
      <p:italic r:id="rId52"/>
      <p:boldItalic r:id="rId53"/>
    </p:embeddedFont>
    <p:embeddedFont>
      <p:font typeface="Montserrat ExtraBold"/>
      <p:bold r:id="rId54"/>
      <p:boldItalic r:id="rId55"/>
    </p:embeddedFont>
    <p:embeddedFont>
      <p:font typeface="Comfortaa"/>
      <p:regular r:id="rId56"/>
      <p:bold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Montserrat-regular.fntdata"/><Relationship Id="rId41" Type="http://schemas.openxmlformats.org/officeDocument/2006/relationships/font" Target="fonts/Roboto-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MontserratMedium-regular.fntdata"/><Relationship Id="rId45" Type="http://schemas.openxmlformats.org/officeDocument/2006/relationships/font" Target="fonts/Montserrat-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ontserratMedium-italic.fntdata"/><Relationship Id="rId47" Type="http://schemas.openxmlformats.org/officeDocument/2006/relationships/font" Target="fonts/MontserratMedium-bold.fntdata"/><Relationship Id="rId49" Type="http://schemas.openxmlformats.org/officeDocument/2006/relationships/font" Target="fonts/MontserratMedium-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ExtraLight-bold.fntdata"/><Relationship Id="rId50" Type="http://schemas.openxmlformats.org/officeDocument/2006/relationships/font" Target="fonts/MontserratExtraLight-regular.fntdata"/><Relationship Id="rId53" Type="http://schemas.openxmlformats.org/officeDocument/2006/relationships/font" Target="fonts/MontserratExtraLight-boldItalic.fntdata"/><Relationship Id="rId52" Type="http://schemas.openxmlformats.org/officeDocument/2006/relationships/font" Target="fonts/MontserratExtraLight-italic.fntdata"/><Relationship Id="rId11" Type="http://schemas.openxmlformats.org/officeDocument/2006/relationships/slide" Target="slides/slide5.xml"/><Relationship Id="rId55" Type="http://schemas.openxmlformats.org/officeDocument/2006/relationships/font" Target="fonts/MontserratExtraBold-boldItalic.fntdata"/><Relationship Id="rId10" Type="http://schemas.openxmlformats.org/officeDocument/2006/relationships/slide" Target="slides/slide4.xml"/><Relationship Id="rId54" Type="http://schemas.openxmlformats.org/officeDocument/2006/relationships/font" Target="fonts/MontserratExtraBold-bold.fntdata"/><Relationship Id="rId13" Type="http://schemas.openxmlformats.org/officeDocument/2006/relationships/slide" Target="slides/slide7.xml"/><Relationship Id="rId57" Type="http://schemas.openxmlformats.org/officeDocument/2006/relationships/font" Target="fonts/Comfortaa-bold.fntdata"/><Relationship Id="rId12" Type="http://schemas.openxmlformats.org/officeDocument/2006/relationships/slide" Target="slides/slide6.xml"/><Relationship Id="rId56" Type="http://schemas.openxmlformats.org/officeDocument/2006/relationships/font" Target="fonts/Comfortaa-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Image_processing" TargetMode="External"/><Relationship Id="rId3" Type="http://schemas.openxmlformats.org/officeDocument/2006/relationships/hyperlink" Target="https://en.wikipedia.org/wiki/Matrix_(mathematics)" TargetMode="External"/><Relationship Id="rId4" Type="http://schemas.openxmlformats.org/officeDocument/2006/relationships/hyperlink" Target="https://en.wikipedia.org/wiki/Edge_detection" TargetMode="External"/><Relationship Id="rId5" Type="http://schemas.openxmlformats.org/officeDocument/2006/relationships/hyperlink" Target="https://en.wikipedia.org/wiki/Convolution" TargetMode="External"/><Relationship Id="rId6" Type="http://schemas.openxmlformats.org/officeDocument/2006/relationships/hyperlink" Target="https://en.wikipedia.org/wiki/Bitmap_image"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a15618bc35_0_43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a15618bc35_0_43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62bdec7e52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62bdec7e52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62bdec7e5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62bdec7e5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a15618bc35_0_28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a15618bc35_0_28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a15618bc35_0_28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a15618bc35_0_28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a15618bc35_0_28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a15618bc35_0_28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62bdec7e52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62bdec7e52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were intending to implement Precision, Recall, F1 Metric and to calculate the area under </a:t>
            </a:r>
            <a:r>
              <a:rPr lang="en"/>
              <a:t>Receiver</a:t>
            </a:r>
            <a:r>
              <a:rPr lang="en"/>
              <a:t> Operating Curve for our algorithms for the generation of more statistics and plots, but the decision was taken </a:t>
            </a:r>
            <a:r>
              <a:rPr lang="en"/>
              <a:t>after</a:t>
            </a:r>
            <a:r>
              <a:rPr lang="en"/>
              <a:t> the algorithms had been implemented. The high complexity of some and the constraints of not using machine learning libraries with at least one of the programs hampered our goal to implement those metrics.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a15618bc35_0_29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a15618bc35_0_29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62bdec7e52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62bdec7e52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arabicPeriod"/>
            </a:pPr>
            <a:r>
              <a:rPr lang="en" sz="1200">
                <a:solidFill>
                  <a:schemeClr val="dk1"/>
                </a:solidFill>
                <a:latin typeface="Times New Roman"/>
                <a:ea typeface="Times New Roman"/>
                <a:cs typeface="Times New Roman"/>
                <a:sym typeface="Times New Roman"/>
              </a:rPr>
              <a:t>Model Compilation:</a:t>
            </a:r>
            <a:endParaRPr sz="1200">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Char char="○"/>
            </a:pPr>
            <a:r>
              <a:rPr lang="en" sz="1200">
                <a:solidFill>
                  <a:schemeClr val="dk1"/>
                </a:solidFill>
                <a:latin typeface="Times New Roman"/>
                <a:ea typeface="Times New Roman"/>
                <a:cs typeface="Times New Roman"/>
                <a:sym typeface="Times New Roman"/>
              </a:rPr>
              <a:t>optimizer: Adam optimizer with a learning rate of 0.0001.</a:t>
            </a:r>
            <a:endParaRPr sz="1200">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Char char="○"/>
            </a:pPr>
            <a:r>
              <a:rPr lang="en" sz="1200">
                <a:solidFill>
                  <a:schemeClr val="dk1"/>
                </a:solidFill>
                <a:latin typeface="Times New Roman"/>
                <a:ea typeface="Times New Roman"/>
                <a:cs typeface="Times New Roman"/>
                <a:sym typeface="Times New Roman"/>
              </a:rPr>
              <a:t>loss: Categorical cross-entropy loss function for multi-class classification.</a:t>
            </a:r>
            <a:endParaRPr sz="1200">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Char char="○"/>
            </a:pPr>
            <a:r>
              <a:rPr lang="en" sz="1200">
                <a:solidFill>
                  <a:schemeClr val="dk1"/>
                </a:solidFill>
                <a:latin typeface="Times New Roman"/>
                <a:ea typeface="Times New Roman"/>
                <a:cs typeface="Times New Roman"/>
                <a:sym typeface="Times New Roman"/>
              </a:rPr>
              <a:t>metrics: Accuracy metric to monitor during training.</a:t>
            </a:r>
            <a:endParaRPr sz="12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AutoNum type="arabicPeriod"/>
            </a:pPr>
            <a:r>
              <a:rPr lang="en" sz="1200">
                <a:solidFill>
                  <a:schemeClr val="dk1"/>
                </a:solidFill>
                <a:latin typeface="Times New Roman"/>
                <a:ea typeface="Times New Roman"/>
                <a:cs typeface="Times New Roman"/>
                <a:sym typeface="Times New Roman"/>
              </a:rPr>
              <a:t>Training:</a:t>
            </a:r>
            <a:endParaRPr sz="1200">
              <a:solidFill>
                <a:schemeClr val="dk1"/>
              </a:solidFill>
              <a:latin typeface="Times New Roman"/>
              <a:ea typeface="Times New Roman"/>
              <a:cs typeface="Times New Roman"/>
              <a:sym typeface="Times New Roman"/>
            </a:endParaRPr>
          </a:p>
          <a:p>
            <a:pPr indent="-298450" lvl="1" marL="914400" rtl="0" algn="l">
              <a:lnSpc>
                <a:spcPct val="115000"/>
              </a:lnSpc>
              <a:spcBef>
                <a:spcPts val="0"/>
              </a:spcBef>
              <a:spcAft>
                <a:spcPts val="0"/>
              </a:spcAft>
              <a:buClr>
                <a:schemeClr val="dk1"/>
              </a:buClr>
              <a:buSzPts val="1100"/>
              <a:buChar char="○"/>
            </a:pPr>
            <a:r>
              <a:rPr lang="en" sz="1200">
                <a:solidFill>
                  <a:schemeClr val="dk1"/>
                </a:solidFill>
                <a:latin typeface="Times New Roman"/>
                <a:ea typeface="Times New Roman"/>
                <a:cs typeface="Times New Roman"/>
                <a:sym typeface="Times New Roman"/>
              </a:rPr>
              <a:t>epochs: Number of training epochs has been set to 10.</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62bdec7e52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62bdec7e52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InceptionResNetV2 comprises various blocks, including convolutional layers, residual blocks, and Inception modules. The number of layers excluded when setting </a:t>
            </a:r>
            <a:r>
              <a:rPr lang="en" sz="950">
                <a:solidFill>
                  <a:schemeClr val="dk1"/>
                </a:solidFill>
                <a:latin typeface="Courier New"/>
                <a:ea typeface="Courier New"/>
                <a:cs typeface="Courier New"/>
                <a:sym typeface="Courier New"/>
              </a:rPr>
              <a:t>include_top=False</a:t>
            </a:r>
            <a:r>
              <a:rPr lang="en" sz="1200">
                <a:solidFill>
                  <a:schemeClr val="dk1"/>
                </a:solidFill>
                <a:latin typeface="Roboto"/>
                <a:ea typeface="Roboto"/>
                <a:cs typeface="Roboto"/>
                <a:sym typeface="Roboto"/>
              </a:rPr>
              <a:t> will generally consist of the dense layers responsible for classification, typically a global average pooling layer followed by fully connected dense layers. We dropped these and added our own Global Average Pooling Layer and Dense Layer with ReLU architecture. </a:t>
            </a:r>
            <a:r>
              <a:rPr lang="en" sz="950">
                <a:solidFill>
                  <a:schemeClr val="dk1"/>
                </a:solidFill>
                <a:latin typeface="Comfortaa"/>
                <a:ea typeface="Comfortaa"/>
                <a:cs typeface="Comfortaa"/>
                <a:sym typeface="Comfortaa"/>
              </a:rPr>
              <a:t>This GlobalAveragePooling2D() layer performs global average pooling over the spatial dimensions of the input tensor.</a:t>
            </a:r>
            <a:endParaRPr sz="950">
              <a:solidFill>
                <a:schemeClr val="dk1"/>
              </a:solidFill>
              <a:latin typeface="Comfortaa"/>
              <a:ea typeface="Comfortaa"/>
              <a:cs typeface="Comfortaa"/>
              <a:sym typeface="Comfortaa"/>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a15618bc35_0_30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a15618bc35_0_30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a15618bc35_0_28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a15618bc35_0_28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a15618bc35_0_30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a15618bc35_0_30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k=4</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a1e58ba4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a1e58ba4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a15618bc35_0_30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a15618bc35_0_30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a15618bc35_0_30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a15618bc35_0_30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a15618bc35_0_30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a15618bc35_0_30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62e372abef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62e372abef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62e372ab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62e372ab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62e372abe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62e372abe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62e372abef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62e372abef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62e372abef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62e372abef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a15618bc35_0_28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a15618bc35_0_28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No popular machine learning based model exists for pokemon image classification</a:t>
            </a:r>
            <a:endParaRPr/>
          </a:p>
          <a:p>
            <a:pPr indent="0" lvl="0" marL="0" rtl="0" algn="l">
              <a:spcBef>
                <a:spcPts val="0"/>
              </a:spcBef>
              <a:spcAft>
                <a:spcPts val="0"/>
              </a:spcAft>
              <a:buNone/>
            </a:pPr>
            <a:r>
              <a:rPr lang="en"/>
              <a:t>Hypothesis: Machine learning algorithms will help us classify and predict </a:t>
            </a:r>
            <a:r>
              <a:rPr lang="en"/>
              <a:t>pokemon based on image input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a15618bc35_0_30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a15618bc35_0_30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62f231e5b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62f231e5b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a15618bc35_0_28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a15618bc35_0_28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62bdec7e52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62bdec7e52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a15618bc35_0_28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a15618bc35_0_28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07000"/>
              </a:lnSpc>
              <a:spcBef>
                <a:spcPts val="0"/>
              </a:spcBef>
              <a:spcAft>
                <a:spcPts val="0"/>
              </a:spcAft>
              <a:buNone/>
            </a:pPr>
            <a:r>
              <a:rPr lang="en">
                <a:solidFill>
                  <a:schemeClr val="dk1"/>
                </a:solidFill>
              </a:rPr>
              <a:t>●</a:t>
            </a:r>
            <a:r>
              <a:rPr lang="en" sz="1800">
                <a:solidFill>
                  <a:schemeClr val="dk1"/>
                </a:solidFill>
              </a:rPr>
              <a:t>A user who goes by the handle Code AI gives a step-by-step description of how they used CNN for Pokémon image recognition on Medium. </a:t>
            </a:r>
            <a:endParaRPr sz="1800">
              <a:solidFill>
                <a:schemeClr val="dk1"/>
              </a:solidFill>
            </a:endParaRPr>
          </a:p>
          <a:p>
            <a:pPr indent="0" lvl="0" marL="0" rtl="0" algn="just">
              <a:lnSpc>
                <a:spcPct val="107000"/>
              </a:lnSpc>
              <a:spcBef>
                <a:spcPts val="800"/>
              </a:spcBef>
              <a:spcAft>
                <a:spcPts val="0"/>
              </a:spcAft>
              <a:buClr>
                <a:schemeClr val="dk1"/>
              </a:buClr>
              <a:buSzPts val="1100"/>
              <a:buFont typeface="Arial"/>
              <a:buNone/>
            </a:pPr>
            <a:r>
              <a:rPr lang="en">
                <a:solidFill>
                  <a:schemeClr val="dk1"/>
                </a:solidFill>
              </a:rPr>
              <a:t>●</a:t>
            </a:r>
            <a:r>
              <a:rPr lang="en" sz="1800">
                <a:solidFill>
                  <a:schemeClr val="dk1"/>
                </a:solidFill>
              </a:rPr>
              <a:t>Chirra et al, in their recent research paper have used transfer learning to classify Pokémon images. They have created an index of Pokémon which they term Pokepedia. Their ResNet101 pre-trained model gave the best accuracy when measured against the rest of their models. </a:t>
            </a:r>
            <a:endParaRPr sz="1800">
              <a:solidFill>
                <a:schemeClr val="dk1"/>
              </a:solidFill>
            </a:endParaRPr>
          </a:p>
          <a:p>
            <a:pPr indent="0" lvl="0" marL="0" rtl="0" algn="just">
              <a:lnSpc>
                <a:spcPct val="107000"/>
              </a:lnSpc>
              <a:spcBef>
                <a:spcPts val="800"/>
              </a:spcBef>
              <a:spcAft>
                <a:spcPts val="0"/>
              </a:spcAft>
              <a:buClr>
                <a:schemeClr val="dk1"/>
              </a:buClr>
              <a:buSzPts val="1100"/>
              <a:buFont typeface="Arial"/>
              <a:buNone/>
            </a:pPr>
            <a:r>
              <a:rPr lang="en">
                <a:solidFill>
                  <a:schemeClr val="dk1"/>
                </a:solidFill>
              </a:rPr>
              <a:t>●</a:t>
            </a:r>
            <a:r>
              <a:rPr lang="en" sz="1800">
                <a:solidFill>
                  <a:schemeClr val="dk1"/>
                </a:solidFill>
              </a:rPr>
              <a:t>Chu </a:t>
            </a:r>
            <a:r>
              <a:rPr i="1" lang="en" sz="1800">
                <a:solidFill>
                  <a:schemeClr val="dk1"/>
                </a:solidFill>
              </a:rPr>
              <a:t>et al</a:t>
            </a:r>
            <a:r>
              <a:rPr lang="en" sz="1800">
                <a:solidFill>
                  <a:schemeClr val="dk1"/>
                </a:solidFill>
              </a:rPr>
              <a:t>. presented their work ‘Attribute Prediction in Pokémon Images using CNNs’ at the 2nd International Conference on Electrical Engineering, Big Data and Algorithms (EEBDA) in China [6]. Their algorithm can determine the number of Pokémon belonging to a specific type (fire, water, grass, bug etc.) in their dataset consisting of images of </a:t>
            </a:r>
            <a:r>
              <a:rPr b="1" lang="en" sz="1800">
                <a:solidFill>
                  <a:schemeClr val="dk1"/>
                </a:solidFill>
              </a:rPr>
              <a:t>802 Pokémon</a:t>
            </a:r>
            <a:r>
              <a:rPr lang="en" sz="1800">
                <a:solidFill>
                  <a:schemeClr val="dk1"/>
                </a:solidFill>
              </a:rPr>
              <a:t>. They utilized the images of the Pokémon obtained from a </a:t>
            </a:r>
            <a:r>
              <a:rPr b="1" lang="en" sz="1800">
                <a:solidFill>
                  <a:schemeClr val="dk1"/>
                </a:solidFill>
              </a:rPr>
              <a:t>scorching game branded as Pokémon</a:t>
            </a:r>
            <a:r>
              <a:rPr lang="en" sz="1800">
                <a:solidFill>
                  <a:schemeClr val="dk1"/>
                </a:solidFill>
              </a:rPr>
              <a:t> as their dataset [6]. However, their algorithm cannot determine any other statistic of a Pokémon, including the generation or even the name. This gives it serious limitations compared to the work that we propose.</a:t>
            </a:r>
            <a:endParaRPr sz="1800">
              <a:solidFill>
                <a:schemeClr val="dk1"/>
              </a:solidFill>
            </a:endParaRPr>
          </a:p>
          <a:p>
            <a:pPr indent="0" lvl="0" marL="0" rtl="0" algn="l">
              <a:spcBef>
                <a:spcPts val="8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62bdec7e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62bdec7e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62bdec7e52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62bdec7e52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a15618bc35_0_28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a15618bc35_0_28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50">
                <a:solidFill>
                  <a:schemeClr val="dk1"/>
                </a:solidFill>
                <a:highlight>
                  <a:srgbClr val="FFFFFF"/>
                </a:highlight>
              </a:rPr>
              <a:t>In </a:t>
            </a:r>
            <a:r>
              <a:rPr lang="en" sz="1050">
                <a:solidFill>
                  <a:schemeClr val="dk1"/>
                </a:solidFill>
                <a:highlight>
                  <a:srgbClr val="FFFFFF"/>
                </a:highlight>
                <a:uFill>
                  <a:noFill/>
                </a:uFill>
                <a:hlinkClick r:id="rId2">
                  <a:extLst>
                    <a:ext uri="{A12FA001-AC4F-418D-AE19-62706E023703}">
                      <ahyp:hlinkClr val="tx"/>
                    </a:ext>
                  </a:extLst>
                </a:hlinkClick>
              </a:rPr>
              <a:t>image processing</a:t>
            </a:r>
            <a:r>
              <a:rPr lang="en" sz="1050">
                <a:solidFill>
                  <a:schemeClr val="dk1"/>
                </a:solidFill>
                <a:highlight>
                  <a:srgbClr val="FFFFFF"/>
                </a:highlight>
              </a:rPr>
              <a:t>, a </a:t>
            </a:r>
            <a:r>
              <a:rPr b="1" lang="en" sz="1050">
                <a:solidFill>
                  <a:schemeClr val="dk1"/>
                </a:solidFill>
                <a:highlight>
                  <a:srgbClr val="FFFFFF"/>
                </a:highlight>
              </a:rPr>
              <a:t>kernel</a:t>
            </a:r>
            <a:r>
              <a:rPr lang="en" sz="1050">
                <a:solidFill>
                  <a:schemeClr val="dk1"/>
                </a:solidFill>
                <a:highlight>
                  <a:srgbClr val="FFFFFF"/>
                </a:highlight>
              </a:rPr>
              <a:t>, convolution matrix, filter, or mask is a small </a:t>
            </a:r>
            <a:r>
              <a:rPr lang="en" sz="1050">
                <a:solidFill>
                  <a:schemeClr val="dk1"/>
                </a:solidFill>
                <a:highlight>
                  <a:srgbClr val="FFFFFF"/>
                </a:highlight>
                <a:uFill>
                  <a:noFill/>
                </a:uFill>
                <a:hlinkClick r:id="rId3">
                  <a:extLst>
                    <a:ext uri="{A12FA001-AC4F-418D-AE19-62706E023703}">
                      <ahyp:hlinkClr val="tx"/>
                    </a:ext>
                  </a:extLst>
                </a:hlinkClick>
              </a:rPr>
              <a:t>matrix</a:t>
            </a:r>
            <a:r>
              <a:rPr lang="en" sz="1050">
                <a:solidFill>
                  <a:schemeClr val="dk1"/>
                </a:solidFill>
                <a:highlight>
                  <a:srgbClr val="FFFFFF"/>
                </a:highlight>
              </a:rPr>
              <a:t> used for blurring, sharpening, embossing, </a:t>
            </a:r>
            <a:r>
              <a:rPr lang="en" sz="1050">
                <a:solidFill>
                  <a:schemeClr val="dk1"/>
                </a:solidFill>
                <a:highlight>
                  <a:srgbClr val="FFFFFF"/>
                </a:highlight>
                <a:uFill>
                  <a:noFill/>
                </a:uFill>
                <a:hlinkClick r:id="rId4">
                  <a:extLst>
                    <a:ext uri="{A12FA001-AC4F-418D-AE19-62706E023703}">
                      <ahyp:hlinkClr val="tx"/>
                    </a:ext>
                  </a:extLst>
                </a:hlinkClick>
              </a:rPr>
              <a:t>edge detection</a:t>
            </a:r>
            <a:r>
              <a:rPr lang="en" sz="1050">
                <a:solidFill>
                  <a:schemeClr val="dk1"/>
                </a:solidFill>
                <a:highlight>
                  <a:srgbClr val="FFFFFF"/>
                </a:highlight>
              </a:rPr>
              <a:t>, and more. This is accomplished by doing a </a:t>
            </a:r>
            <a:r>
              <a:rPr lang="en" sz="1050">
                <a:solidFill>
                  <a:schemeClr val="dk1"/>
                </a:solidFill>
                <a:highlight>
                  <a:srgbClr val="FFFFFF"/>
                </a:highlight>
                <a:uFill>
                  <a:noFill/>
                </a:uFill>
                <a:hlinkClick r:id="rId5">
                  <a:extLst>
                    <a:ext uri="{A12FA001-AC4F-418D-AE19-62706E023703}">
                      <ahyp:hlinkClr val="tx"/>
                    </a:ext>
                  </a:extLst>
                </a:hlinkClick>
              </a:rPr>
              <a:t>convolution</a:t>
            </a:r>
            <a:r>
              <a:rPr lang="en" sz="1050">
                <a:solidFill>
                  <a:schemeClr val="dk1"/>
                </a:solidFill>
                <a:highlight>
                  <a:srgbClr val="FFFFFF"/>
                </a:highlight>
              </a:rPr>
              <a:t> between the kernel and an </a:t>
            </a:r>
            <a:r>
              <a:rPr lang="en" sz="1050">
                <a:solidFill>
                  <a:schemeClr val="dk1"/>
                </a:solidFill>
                <a:highlight>
                  <a:srgbClr val="FFFFFF"/>
                </a:highlight>
                <a:uFill>
                  <a:noFill/>
                </a:uFill>
                <a:hlinkClick r:id="rId6">
                  <a:extLst>
                    <a:ext uri="{A12FA001-AC4F-418D-AE19-62706E023703}">
                      <ahyp:hlinkClr val="tx"/>
                    </a:ext>
                  </a:extLst>
                </a:hlinkClick>
              </a:rPr>
              <a:t>image</a:t>
            </a:r>
            <a:r>
              <a:rPr lang="en" sz="1050">
                <a:solidFill>
                  <a:schemeClr val="dk1"/>
                </a:solidFill>
                <a:highlight>
                  <a:srgbClr val="FFFFFF"/>
                </a:highlight>
              </a:rPr>
              <a:t>. Or more simply, when each pixel in the output image is a function of the nearby pixels (including itself) in the input image, the kernel is that function.</a:t>
            </a:r>
            <a:endParaRPr sz="1050">
              <a:solidFill>
                <a:schemeClr val="dk1"/>
              </a:solidFill>
              <a:highlight>
                <a:srgbClr val="FFFFFF"/>
              </a:highlight>
            </a:endParaRPr>
          </a:p>
          <a:p>
            <a:pPr indent="0" lvl="0" marL="0" rtl="0" algn="l">
              <a:lnSpc>
                <a:spcPct val="150000"/>
              </a:lnSpc>
              <a:spcBef>
                <a:spcPts val="1400"/>
              </a:spcBef>
              <a:spcAft>
                <a:spcPts val="0"/>
              </a:spcAft>
              <a:buNone/>
            </a:pPr>
            <a:r>
              <a:rPr b="1" lang="en">
                <a:solidFill>
                  <a:srgbClr val="101010"/>
                </a:solidFill>
                <a:highlight>
                  <a:srgbClr val="FFFFFF"/>
                </a:highlight>
              </a:rPr>
              <a:t>Padding</a:t>
            </a:r>
            <a:r>
              <a:rPr lang="en">
                <a:solidFill>
                  <a:srgbClr val="101010"/>
                </a:solidFill>
                <a:highlight>
                  <a:srgbClr val="FFFFFF"/>
                </a:highlight>
              </a:rPr>
              <a:t> is a critical technique used to manage the spatial dimensions of input data. Padding is the process of adding layers of zeros or other values outside the actual data in an input matrix. The primary purpose of padding is to preserve the spatial size of the input so that the output after applying filters (kernels) remains the same size, or to adjust it according to the desired output dimensions.</a:t>
            </a:r>
            <a:endParaRPr sz="1050">
              <a:solidFill>
                <a:schemeClr val="dk1"/>
              </a:solidFill>
              <a:highlight>
                <a:srgbClr val="FFFFFF"/>
              </a:highlight>
            </a:endParaRPr>
          </a:p>
          <a:p>
            <a:pPr indent="0" lvl="0" marL="0" rtl="0" algn="l">
              <a:lnSpc>
                <a:spcPct val="150000"/>
              </a:lnSpc>
              <a:spcBef>
                <a:spcPts val="1400"/>
              </a:spcBef>
              <a:spcAft>
                <a:spcPts val="0"/>
              </a:spcAft>
              <a:buNone/>
            </a:pPr>
            <a:r>
              <a:t/>
            </a:r>
            <a:endParaRPr sz="1150">
              <a:solidFill>
                <a:srgbClr val="555555"/>
              </a:solidFill>
              <a:highlight>
                <a:srgbClr val="FFFFFF"/>
              </a:highlight>
            </a:endParaRPr>
          </a:p>
          <a:p>
            <a:pPr indent="0" lvl="0" marL="0" rtl="0" algn="l">
              <a:lnSpc>
                <a:spcPct val="150000"/>
              </a:lnSpc>
              <a:spcBef>
                <a:spcPts val="1400"/>
              </a:spcBef>
              <a:spcAft>
                <a:spcPts val="0"/>
              </a:spcAft>
              <a:buNone/>
            </a:pPr>
            <a:r>
              <a:rPr lang="en" sz="1150">
                <a:solidFill>
                  <a:schemeClr val="dk1"/>
                </a:solidFill>
                <a:highlight>
                  <a:srgbClr val="FFFFFF"/>
                </a:highlight>
              </a:rPr>
              <a:t>Output feature maps are sensitive to the location of the features in the input. One approach to address this sensitivity is to downsample the feature maps. This has the effect of making the resulting downsampled feature maps more robust to changes in the position of the feature in the image, referred to by the technical phrase “</a:t>
            </a:r>
            <a:r>
              <a:rPr i="1" lang="en" sz="1150">
                <a:solidFill>
                  <a:schemeClr val="dk1"/>
                </a:solidFill>
                <a:highlight>
                  <a:srgbClr val="FFFFFF"/>
                </a:highlight>
              </a:rPr>
              <a:t>local translation invariance</a:t>
            </a:r>
            <a:r>
              <a:rPr lang="en" sz="1150">
                <a:solidFill>
                  <a:schemeClr val="dk1"/>
                </a:solidFill>
                <a:highlight>
                  <a:srgbClr val="FFFFFF"/>
                </a:highlight>
              </a:rPr>
              <a:t>.”</a:t>
            </a:r>
            <a:endParaRPr sz="1150">
              <a:solidFill>
                <a:schemeClr val="dk1"/>
              </a:solidFill>
              <a:highlight>
                <a:srgbClr val="FFFFFF"/>
              </a:highlight>
            </a:endParaRPr>
          </a:p>
          <a:p>
            <a:pPr indent="0" lvl="0" marL="0" rtl="0" algn="l">
              <a:lnSpc>
                <a:spcPct val="150000"/>
              </a:lnSpc>
              <a:spcBef>
                <a:spcPts val="1400"/>
              </a:spcBef>
              <a:spcAft>
                <a:spcPts val="0"/>
              </a:spcAft>
              <a:buNone/>
            </a:pPr>
            <a:r>
              <a:rPr b="1" lang="en" sz="1150">
                <a:solidFill>
                  <a:schemeClr val="dk1"/>
                </a:solidFill>
                <a:highlight>
                  <a:srgbClr val="FFFFFF"/>
                </a:highlight>
              </a:rPr>
              <a:t>Pooling </a:t>
            </a:r>
            <a:r>
              <a:rPr lang="en" sz="1150">
                <a:solidFill>
                  <a:schemeClr val="dk1"/>
                </a:solidFill>
                <a:highlight>
                  <a:srgbClr val="FFFFFF"/>
                </a:highlight>
              </a:rPr>
              <a:t>layers provide an approach to down sampling feature maps by summarizing the presence of features in patches of the feature map. Two common pooling methods are average pooling and max pooling that summarize the average presence of a feature and the most activated presence of a feature respectively.</a:t>
            </a:r>
            <a:endParaRPr>
              <a:solidFill>
                <a:schemeClr val="dk1"/>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b="1" lang="en">
                <a:solidFill>
                  <a:srgbClr val="101010"/>
                </a:solidFill>
                <a:highlight>
                  <a:srgbClr val="FFFFFF"/>
                </a:highlight>
              </a:rPr>
              <a:t>Stride </a:t>
            </a:r>
            <a:r>
              <a:rPr lang="en">
                <a:solidFill>
                  <a:srgbClr val="101010"/>
                </a:solidFill>
                <a:highlight>
                  <a:srgbClr val="FFFFFF"/>
                </a:highlight>
              </a:rPr>
              <a:t>is a parameter that dictates the movement of the kernel, or filter, across the input data, such as an image. When performing a convolution operation, the stride determines how many units the filter shifts at each step. This shift can be horizontal, vertical, or both, depending on the stride's configuration.</a:t>
            </a:r>
            <a:endParaRPr>
              <a:solidFill>
                <a:srgbClr val="101010"/>
              </a:solidFill>
              <a:highlight>
                <a:srgbClr val="FFFFFF"/>
              </a:highlight>
            </a:endParaRPr>
          </a:p>
          <a:p>
            <a:pPr indent="0" lvl="0" marL="0" rtl="0" algn="l">
              <a:lnSpc>
                <a:spcPct val="115000"/>
              </a:lnSpc>
              <a:spcBef>
                <a:spcPts val="1200"/>
              </a:spcBef>
              <a:spcAft>
                <a:spcPts val="1200"/>
              </a:spcAft>
              <a:buNone/>
            </a:pPr>
            <a:r>
              <a:rPr lang="en">
                <a:solidFill>
                  <a:srgbClr val="101010"/>
                </a:solidFill>
                <a:highlight>
                  <a:srgbClr val="FFFFFF"/>
                </a:highlight>
              </a:rPr>
              <a:t>For example, a stride of 1 moves the filter one pixel at a time, while a stride of 2 moves it two pixels. A larger stride will produce a smaller output dimension, effectively downsampling the image.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938500" y="445025"/>
            <a:ext cx="57357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2" name="Google Shape;52;p13"/>
          <p:cNvSpPr txBox="1"/>
          <p:nvPr>
            <p:ph idx="1" type="body"/>
          </p:nvPr>
        </p:nvSpPr>
        <p:spPr>
          <a:xfrm>
            <a:off x="938500" y="1246025"/>
            <a:ext cx="7172100" cy="3039900"/>
          </a:xfrm>
          <a:prstGeom prst="rect">
            <a:avLst/>
          </a:prstGeom>
        </p:spPr>
        <p:txBody>
          <a:bodyPr anchorCtr="0" anchor="t" bIns="91425" lIns="91425" spcFirstLastPara="1" rIns="91425" wrap="square" tIns="91425">
            <a:norm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0"/>
              </a:spcBef>
              <a:spcAft>
                <a:spcPts val="0"/>
              </a:spcAft>
              <a:buClr>
                <a:schemeClr val="lt1"/>
              </a:buClr>
              <a:buSzPts val="1150"/>
              <a:buChar char="○"/>
              <a:defRPr sz="1150">
                <a:solidFill>
                  <a:schemeClr val="lt1"/>
                </a:solidFill>
              </a:defRPr>
            </a:lvl2pPr>
            <a:lvl3pPr indent="-301625" lvl="2" marL="1371600" rtl="0">
              <a:spcBef>
                <a:spcPts val="0"/>
              </a:spcBef>
              <a:spcAft>
                <a:spcPts val="0"/>
              </a:spcAft>
              <a:buClr>
                <a:schemeClr val="lt1"/>
              </a:buClr>
              <a:buSzPts val="1150"/>
              <a:buChar char="■"/>
              <a:defRPr sz="1150">
                <a:solidFill>
                  <a:schemeClr val="lt1"/>
                </a:solidFill>
              </a:defRPr>
            </a:lvl3pPr>
            <a:lvl4pPr indent="-301625" lvl="3" marL="1828800" rtl="0">
              <a:spcBef>
                <a:spcPts val="0"/>
              </a:spcBef>
              <a:spcAft>
                <a:spcPts val="0"/>
              </a:spcAft>
              <a:buClr>
                <a:schemeClr val="lt1"/>
              </a:buClr>
              <a:buSzPts val="1150"/>
              <a:buChar char="●"/>
              <a:defRPr sz="1150">
                <a:solidFill>
                  <a:schemeClr val="lt1"/>
                </a:solidFill>
              </a:defRPr>
            </a:lvl4pPr>
            <a:lvl5pPr indent="-301625" lvl="4" marL="2286000" rtl="0">
              <a:spcBef>
                <a:spcPts val="0"/>
              </a:spcBef>
              <a:spcAft>
                <a:spcPts val="0"/>
              </a:spcAft>
              <a:buClr>
                <a:schemeClr val="lt1"/>
              </a:buClr>
              <a:buSzPts val="1150"/>
              <a:buChar char="○"/>
              <a:defRPr sz="1150">
                <a:solidFill>
                  <a:schemeClr val="lt1"/>
                </a:solidFill>
              </a:defRPr>
            </a:lvl5pPr>
            <a:lvl6pPr indent="-301625" lvl="5" marL="2743200" rtl="0">
              <a:spcBef>
                <a:spcPts val="0"/>
              </a:spcBef>
              <a:spcAft>
                <a:spcPts val="0"/>
              </a:spcAft>
              <a:buClr>
                <a:schemeClr val="lt1"/>
              </a:buClr>
              <a:buSzPts val="1150"/>
              <a:buChar char="■"/>
              <a:defRPr sz="1150">
                <a:solidFill>
                  <a:schemeClr val="lt1"/>
                </a:solidFill>
              </a:defRPr>
            </a:lvl6pPr>
            <a:lvl7pPr indent="-301625" lvl="6" marL="3200400" rtl="0">
              <a:spcBef>
                <a:spcPts val="0"/>
              </a:spcBef>
              <a:spcAft>
                <a:spcPts val="0"/>
              </a:spcAft>
              <a:buClr>
                <a:schemeClr val="lt1"/>
              </a:buClr>
              <a:buSzPts val="1150"/>
              <a:buChar char="●"/>
              <a:defRPr sz="1150">
                <a:solidFill>
                  <a:schemeClr val="lt1"/>
                </a:solidFill>
              </a:defRPr>
            </a:lvl7pPr>
            <a:lvl8pPr indent="-301625" lvl="7" marL="3657600" rtl="0">
              <a:spcBef>
                <a:spcPts val="0"/>
              </a:spcBef>
              <a:spcAft>
                <a:spcPts val="0"/>
              </a:spcAft>
              <a:buClr>
                <a:schemeClr val="lt1"/>
              </a:buClr>
              <a:buSzPts val="1150"/>
              <a:buChar char="○"/>
              <a:defRPr sz="1150">
                <a:solidFill>
                  <a:schemeClr val="lt1"/>
                </a:solidFill>
              </a:defRPr>
            </a:lvl8pPr>
            <a:lvl9pPr indent="-301625" lvl="8" marL="4114800" rtl="0">
              <a:spcBef>
                <a:spcPts val="0"/>
              </a:spcBef>
              <a:spcAft>
                <a:spcPts val="0"/>
              </a:spcAft>
              <a:buClr>
                <a:schemeClr val="lt1"/>
              </a:buClr>
              <a:buSzPts val="1150"/>
              <a:buChar char="■"/>
              <a:defRPr sz="1150">
                <a:solidFill>
                  <a:schemeClr val="lt1"/>
                </a:solidFill>
              </a:defRPr>
            </a:lvl9pPr>
          </a:lstStyle>
          <a:p/>
        </p:txBody>
      </p:sp>
      <p:sp>
        <p:nvSpPr>
          <p:cNvPr id="53" name="Google Shape;53;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3538497" y="26155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6" name="Google Shape;56;p14"/>
          <p:cNvSpPr txBox="1"/>
          <p:nvPr>
            <p:ph idx="1" type="subTitle"/>
          </p:nvPr>
        </p:nvSpPr>
        <p:spPr>
          <a:xfrm>
            <a:off x="3538497" y="31480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7" name="Google Shape;57;p14"/>
          <p:cNvSpPr txBox="1"/>
          <p:nvPr>
            <p:ph idx="2" type="title"/>
          </p:nvPr>
        </p:nvSpPr>
        <p:spPr>
          <a:xfrm>
            <a:off x="6028553" y="26155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8" name="Google Shape;58;p14"/>
          <p:cNvSpPr txBox="1"/>
          <p:nvPr>
            <p:ph idx="3" type="subTitle"/>
          </p:nvPr>
        </p:nvSpPr>
        <p:spPr>
          <a:xfrm>
            <a:off x="6028553" y="31480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9" name="Google Shape;59;p14"/>
          <p:cNvSpPr txBox="1"/>
          <p:nvPr>
            <p:ph idx="4" type="title"/>
          </p:nvPr>
        </p:nvSpPr>
        <p:spPr>
          <a:xfrm>
            <a:off x="1048447" y="26155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0" name="Google Shape;60;p14"/>
          <p:cNvSpPr txBox="1"/>
          <p:nvPr>
            <p:ph idx="5" type="subTitle"/>
          </p:nvPr>
        </p:nvSpPr>
        <p:spPr>
          <a:xfrm>
            <a:off x="1048447" y="31480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1" name="Google Shape;6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62" name="Google Shape;6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63" name="Google Shape;6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64" name="Google Shape;64;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rm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67" name="Google Shape;67;p15"/>
          <p:cNvSpPr txBox="1"/>
          <p:nvPr>
            <p:ph idx="1" type="subTitle"/>
          </p:nvPr>
        </p:nvSpPr>
        <p:spPr>
          <a:xfrm>
            <a:off x="4144050" y="3549850"/>
            <a:ext cx="3940200" cy="464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68" name="Google Shape;68;p1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ph type="ctrTitle"/>
          </p:nvPr>
        </p:nvSpPr>
        <p:spPr>
          <a:xfrm>
            <a:off x="1850525" y="1157925"/>
            <a:ext cx="5442900" cy="2603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71" name="Google Shape;71;p16"/>
          <p:cNvSpPr txBox="1"/>
          <p:nvPr>
            <p:ph idx="1" type="subTitle"/>
          </p:nvPr>
        </p:nvSpPr>
        <p:spPr>
          <a:xfrm>
            <a:off x="2481900" y="3945600"/>
            <a:ext cx="4180200" cy="464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
        <p:nvSpPr>
          <p:cNvPr id="72" name="Google Shape;72;p1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7"/>
          <p:cNvSpPr txBox="1"/>
          <p:nvPr>
            <p:ph type="title"/>
          </p:nvPr>
        </p:nvSpPr>
        <p:spPr>
          <a:xfrm>
            <a:off x="3762670" y="3177750"/>
            <a:ext cx="3068700" cy="59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75" name="Google Shape;75;p17"/>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rm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76" name="Google Shape;76;p17"/>
          <p:cNvSpPr txBox="1"/>
          <p:nvPr>
            <p:ph idx="1" type="subTitle"/>
          </p:nvPr>
        </p:nvSpPr>
        <p:spPr>
          <a:xfrm>
            <a:off x="3762670" y="3720650"/>
            <a:ext cx="3068700" cy="464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77" name="Google Shape;77;p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title"/>
          </p:nvPr>
        </p:nvSpPr>
        <p:spPr>
          <a:xfrm>
            <a:off x="1937338" y="2463175"/>
            <a:ext cx="23901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80" name="Google Shape;80;p18"/>
          <p:cNvSpPr txBox="1"/>
          <p:nvPr>
            <p:ph idx="1" type="subTitle"/>
          </p:nvPr>
        </p:nvSpPr>
        <p:spPr>
          <a:xfrm>
            <a:off x="1937338" y="3148075"/>
            <a:ext cx="23901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81" name="Google Shape;81;p18"/>
          <p:cNvSpPr txBox="1"/>
          <p:nvPr>
            <p:ph idx="2" type="title"/>
          </p:nvPr>
        </p:nvSpPr>
        <p:spPr>
          <a:xfrm>
            <a:off x="4816563" y="2463175"/>
            <a:ext cx="23901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82" name="Google Shape;82;p18"/>
          <p:cNvSpPr txBox="1"/>
          <p:nvPr>
            <p:ph idx="3" type="subTitle"/>
          </p:nvPr>
        </p:nvSpPr>
        <p:spPr>
          <a:xfrm>
            <a:off x="4816563" y="3148075"/>
            <a:ext cx="23901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83" name="Google Shape;83;p18"/>
          <p:cNvSpPr txBox="1"/>
          <p:nvPr>
            <p:ph idx="4"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4" name="Google Shape;84;p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_4">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9"/>
          <p:cNvSpPr txBox="1"/>
          <p:nvPr>
            <p:ph type="title"/>
          </p:nvPr>
        </p:nvSpPr>
        <p:spPr>
          <a:xfrm>
            <a:off x="3538497" y="27679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87" name="Google Shape;87;p19"/>
          <p:cNvSpPr txBox="1"/>
          <p:nvPr>
            <p:ph idx="1" type="subTitle"/>
          </p:nvPr>
        </p:nvSpPr>
        <p:spPr>
          <a:xfrm>
            <a:off x="3538497" y="34528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88" name="Google Shape;88;p19"/>
          <p:cNvSpPr txBox="1"/>
          <p:nvPr>
            <p:ph idx="2" type="title"/>
          </p:nvPr>
        </p:nvSpPr>
        <p:spPr>
          <a:xfrm>
            <a:off x="6028553" y="27679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89" name="Google Shape;89;p19"/>
          <p:cNvSpPr txBox="1"/>
          <p:nvPr>
            <p:ph idx="3" type="subTitle"/>
          </p:nvPr>
        </p:nvSpPr>
        <p:spPr>
          <a:xfrm>
            <a:off x="6028553" y="34528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0" name="Google Shape;90;p19"/>
          <p:cNvSpPr txBox="1"/>
          <p:nvPr>
            <p:ph idx="4"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1" name="Google Shape;91;p19"/>
          <p:cNvSpPr txBox="1"/>
          <p:nvPr>
            <p:ph idx="5" type="title"/>
          </p:nvPr>
        </p:nvSpPr>
        <p:spPr>
          <a:xfrm>
            <a:off x="1048447" y="27679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2" name="Google Shape;92;p19"/>
          <p:cNvSpPr txBox="1"/>
          <p:nvPr>
            <p:ph idx="6" type="subTitle"/>
          </p:nvPr>
        </p:nvSpPr>
        <p:spPr>
          <a:xfrm>
            <a:off x="1048447" y="34528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3" name="Google Shape;93;p1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20"/>
          <p:cNvSpPr txBox="1"/>
          <p:nvPr>
            <p:ph type="title"/>
          </p:nvPr>
        </p:nvSpPr>
        <p:spPr>
          <a:xfrm>
            <a:off x="5337175" y="1297125"/>
            <a:ext cx="2837400" cy="1252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6" name="Google Shape;96;p20"/>
          <p:cNvSpPr txBox="1"/>
          <p:nvPr>
            <p:ph idx="1" type="body"/>
          </p:nvPr>
        </p:nvSpPr>
        <p:spPr>
          <a:xfrm>
            <a:off x="5337175" y="2593875"/>
            <a:ext cx="2837400" cy="12525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0"/>
              </a:spcBef>
              <a:spcAft>
                <a:spcPts val="0"/>
              </a:spcAft>
              <a:buClr>
                <a:schemeClr val="lt1"/>
              </a:buClr>
              <a:buSzPts val="1600"/>
              <a:buChar char="○"/>
              <a:defRPr sz="1600">
                <a:solidFill>
                  <a:schemeClr val="lt1"/>
                </a:solidFill>
              </a:defRPr>
            </a:lvl2pPr>
            <a:lvl3pPr indent="-330200" lvl="2" marL="1371600" rtl="0">
              <a:spcBef>
                <a:spcPts val="0"/>
              </a:spcBef>
              <a:spcAft>
                <a:spcPts val="0"/>
              </a:spcAft>
              <a:buClr>
                <a:schemeClr val="lt1"/>
              </a:buClr>
              <a:buSzPts val="1600"/>
              <a:buChar char="■"/>
              <a:defRPr sz="1600">
                <a:solidFill>
                  <a:schemeClr val="lt1"/>
                </a:solidFill>
              </a:defRPr>
            </a:lvl3pPr>
            <a:lvl4pPr indent="-330200" lvl="3" marL="1828800" rtl="0">
              <a:spcBef>
                <a:spcPts val="0"/>
              </a:spcBef>
              <a:spcAft>
                <a:spcPts val="0"/>
              </a:spcAft>
              <a:buClr>
                <a:schemeClr val="lt1"/>
              </a:buClr>
              <a:buSzPts val="1600"/>
              <a:buChar char="●"/>
              <a:defRPr sz="1600">
                <a:solidFill>
                  <a:schemeClr val="lt1"/>
                </a:solidFill>
              </a:defRPr>
            </a:lvl4pPr>
            <a:lvl5pPr indent="-330200" lvl="4" marL="2286000" rtl="0">
              <a:spcBef>
                <a:spcPts val="0"/>
              </a:spcBef>
              <a:spcAft>
                <a:spcPts val="0"/>
              </a:spcAft>
              <a:buClr>
                <a:schemeClr val="lt1"/>
              </a:buClr>
              <a:buSzPts val="1600"/>
              <a:buChar char="○"/>
              <a:defRPr sz="1600">
                <a:solidFill>
                  <a:schemeClr val="lt1"/>
                </a:solidFill>
              </a:defRPr>
            </a:lvl5pPr>
            <a:lvl6pPr indent="-330200" lvl="5" marL="2743200" rtl="0">
              <a:spcBef>
                <a:spcPts val="0"/>
              </a:spcBef>
              <a:spcAft>
                <a:spcPts val="0"/>
              </a:spcAft>
              <a:buClr>
                <a:schemeClr val="lt1"/>
              </a:buClr>
              <a:buSzPts val="1600"/>
              <a:buChar char="■"/>
              <a:defRPr sz="1600">
                <a:solidFill>
                  <a:schemeClr val="lt1"/>
                </a:solidFill>
              </a:defRPr>
            </a:lvl6pPr>
            <a:lvl7pPr indent="-330200" lvl="6" marL="3200400" rtl="0">
              <a:spcBef>
                <a:spcPts val="0"/>
              </a:spcBef>
              <a:spcAft>
                <a:spcPts val="0"/>
              </a:spcAft>
              <a:buClr>
                <a:schemeClr val="lt1"/>
              </a:buClr>
              <a:buSzPts val="1600"/>
              <a:buChar char="●"/>
              <a:defRPr sz="1600">
                <a:solidFill>
                  <a:schemeClr val="lt1"/>
                </a:solidFill>
              </a:defRPr>
            </a:lvl7pPr>
            <a:lvl8pPr indent="-330200" lvl="7" marL="3657600" rtl="0">
              <a:spcBef>
                <a:spcPts val="0"/>
              </a:spcBef>
              <a:spcAft>
                <a:spcPts val="0"/>
              </a:spcAft>
              <a:buClr>
                <a:schemeClr val="lt1"/>
              </a:buClr>
              <a:buSzPts val="1600"/>
              <a:buChar char="○"/>
              <a:defRPr sz="1600">
                <a:solidFill>
                  <a:schemeClr val="lt1"/>
                </a:solidFill>
              </a:defRPr>
            </a:lvl8pPr>
            <a:lvl9pPr indent="-330200" lvl="8" marL="4114800" rtl="0">
              <a:spcBef>
                <a:spcPts val="0"/>
              </a:spcBef>
              <a:spcAft>
                <a:spcPts val="0"/>
              </a:spcAft>
              <a:buClr>
                <a:schemeClr val="lt1"/>
              </a:buClr>
              <a:buSzPts val="1600"/>
              <a:buChar char="■"/>
              <a:defRPr sz="1600">
                <a:solidFill>
                  <a:schemeClr val="lt1"/>
                </a:solidFill>
              </a:defRPr>
            </a:lvl9pPr>
          </a:lstStyle>
          <a:p/>
        </p:txBody>
      </p:sp>
      <p:sp>
        <p:nvSpPr>
          <p:cNvPr id="97" name="Google Shape;9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21"/>
          <p:cNvSpPr txBox="1"/>
          <p:nvPr>
            <p:ph type="ctrTitle"/>
          </p:nvPr>
        </p:nvSpPr>
        <p:spPr>
          <a:xfrm>
            <a:off x="1273500" y="1369000"/>
            <a:ext cx="6597000" cy="2109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00" name="Google Shape;100;p21"/>
          <p:cNvSpPr txBox="1"/>
          <p:nvPr>
            <p:ph idx="1" type="subTitle"/>
          </p:nvPr>
        </p:nvSpPr>
        <p:spPr>
          <a:xfrm>
            <a:off x="2481900" y="2519525"/>
            <a:ext cx="4180200" cy="464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
        <p:nvSpPr>
          <p:cNvPr id="101" name="Google Shape;101;p2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2"/>
          <p:cNvSpPr txBox="1"/>
          <p:nvPr>
            <p:ph type="title"/>
          </p:nvPr>
        </p:nvSpPr>
        <p:spPr>
          <a:xfrm>
            <a:off x="938500" y="445025"/>
            <a:ext cx="47022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4" name="Google Shape;104;p2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4">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3"/>
          <p:cNvSpPr txBox="1"/>
          <p:nvPr>
            <p:ph type="title"/>
          </p:nvPr>
        </p:nvSpPr>
        <p:spPr>
          <a:xfrm>
            <a:off x="938500" y="445025"/>
            <a:ext cx="57357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7" name="Google Shape;107;p2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4"/>
          <p:cNvSpPr txBox="1"/>
          <p:nvPr>
            <p:ph type="title"/>
          </p:nvPr>
        </p:nvSpPr>
        <p:spPr>
          <a:xfrm>
            <a:off x="938500" y="445025"/>
            <a:ext cx="47022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0" name="Google Shape;110;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25"/>
          <p:cNvSpPr txBox="1"/>
          <p:nvPr>
            <p:ph type="title"/>
          </p:nvPr>
        </p:nvSpPr>
        <p:spPr>
          <a:xfrm>
            <a:off x="938500" y="445025"/>
            <a:ext cx="47022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3" name="Google Shape;113;p2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_3">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6"/>
          <p:cNvSpPr txBox="1"/>
          <p:nvPr>
            <p:ph type="title"/>
          </p:nvPr>
        </p:nvSpPr>
        <p:spPr>
          <a:xfrm>
            <a:off x="938500" y="445025"/>
            <a:ext cx="47022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6" name="Google Shape;116;p2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27"/>
          <p:cNvSpPr txBox="1"/>
          <p:nvPr>
            <p:ph type="title"/>
          </p:nvPr>
        </p:nvSpPr>
        <p:spPr>
          <a:xfrm>
            <a:off x="938500" y="445025"/>
            <a:ext cx="49647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9" name="Google Shape;119;p27"/>
          <p:cNvSpPr txBox="1"/>
          <p:nvPr>
            <p:ph idx="1" type="body"/>
          </p:nvPr>
        </p:nvSpPr>
        <p:spPr>
          <a:xfrm>
            <a:off x="1067241" y="2651775"/>
            <a:ext cx="3258900" cy="17955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20" name="Google Shape;120;p27"/>
          <p:cNvSpPr txBox="1"/>
          <p:nvPr>
            <p:ph idx="2" type="body"/>
          </p:nvPr>
        </p:nvSpPr>
        <p:spPr>
          <a:xfrm>
            <a:off x="4673852" y="2651775"/>
            <a:ext cx="3258900" cy="17955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21" name="Google Shape;121;p27"/>
          <p:cNvSpPr txBox="1"/>
          <p:nvPr>
            <p:ph idx="3" type="title"/>
          </p:nvPr>
        </p:nvSpPr>
        <p:spPr>
          <a:xfrm>
            <a:off x="1213499" y="1955125"/>
            <a:ext cx="3258900" cy="5484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2" name="Google Shape;122;p27"/>
          <p:cNvSpPr txBox="1"/>
          <p:nvPr>
            <p:ph idx="4" type="title"/>
          </p:nvPr>
        </p:nvSpPr>
        <p:spPr>
          <a:xfrm>
            <a:off x="4820099" y="1955125"/>
            <a:ext cx="3258900" cy="5484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3" name="Google Shape;123;p2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8"/>
          <p:cNvSpPr txBox="1"/>
          <p:nvPr>
            <p:ph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6" name="Google Shape;126;p28"/>
          <p:cNvSpPr txBox="1"/>
          <p:nvPr>
            <p:ph idx="2" type="title"/>
          </p:nvPr>
        </p:nvSpPr>
        <p:spPr>
          <a:xfrm>
            <a:off x="898386" y="3052625"/>
            <a:ext cx="16716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1" type="subTitle"/>
          </p:nvPr>
        </p:nvSpPr>
        <p:spPr>
          <a:xfrm>
            <a:off x="898389" y="3558837"/>
            <a:ext cx="1671600" cy="1157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8" name="Google Shape;128;p28"/>
          <p:cNvSpPr txBox="1"/>
          <p:nvPr>
            <p:ph idx="3" type="title"/>
          </p:nvPr>
        </p:nvSpPr>
        <p:spPr>
          <a:xfrm>
            <a:off x="2790261" y="3052625"/>
            <a:ext cx="16716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4" type="subTitle"/>
          </p:nvPr>
        </p:nvSpPr>
        <p:spPr>
          <a:xfrm>
            <a:off x="2790264" y="3558837"/>
            <a:ext cx="1671600" cy="1157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30" name="Google Shape;130;p28"/>
          <p:cNvSpPr txBox="1"/>
          <p:nvPr>
            <p:ph idx="5" type="title"/>
          </p:nvPr>
        </p:nvSpPr>
        <p:spPr>
          <a:xfrm>
            <a:off x="4682136" y="3052625"/>
            <a:ext cx="16716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6" type="subTitle"/>
          </p:nvPr>
        </p:nvSpPr>
        <p:spPr>
          <a:xfrm>
            <a:off x="4682139" y="3558837"/>
            <a:ext cx="1671600" cy="1157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32" name="Google Shape;132;p28"/>
          <p:cNvSpPr txBox="1"/>
          <p:nvPr>
            <p:ph idx="7" type="title"/>
          </p:nvPr>
        </p:nvSpPr>
        <p:spPr>
          <a:xfrm>
            <a:off x="6574011" y="3052625"/>
            <a:ext cx="16716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33" name="Google Shape;133;p28"/>
          <p:cNvSpPr txBox="1"/>
          <p:nvPr>
            <p:ph idx="8" type="subTitle"/>
          </p:nvPr>
        </p:nvSpPr>
        <p:spPr>
          <a:xfrm>
            <a:off x="6574014" y="3558837"/>
            <a:ext cx="1671600" cy="1157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34" name="Google Shape;134;p2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9"/>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7" name="Google Shape;137;p29"/>
          <p:cNvSpPr txBox="1"/>
          <p:nvPr>
            <p:ph idx="1" type="subTitle"/>
          </p:nvPr>
        </p:nvSpPr>
        <p:spPr>
          <a:xfrm>
            <a:off x="4911000" y="1265850"/>
            <a:ext cx="3330900" cy="417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38" name="Google Shape;138;p29"/>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9" name="Google Shape;139;p29"/>
          <p:cNvSpPr txBox="1"/>
          <p:nvPr>
            <p:ph idx="3" type="subTitle"/>
          </p:nvPr>
        </p:nvSpPr>
        <p:spPr>
          <a:xfrm>
            <a:off x="4911000" y="2703200"/>
            <a:ext cx="3330900" cy="417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40" name="Google Shape;140;p29"/>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1" name="Google Shape;141;p29"/>
          <p:cNvSpPr txBox="1"/>
          <p:nvPr>
            <p:ph idx="5" type="subTitle"/>
          </p:nvPr>
        </p:nvSpPr>
        <p:spPr>
          <a:xfrm>
            <a:off x="4911000" y="4140550"/>
            <a:ext cx="3330900" cy="417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42" name="Google Shape;142;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0"/>
          <p:cNvSpPr txBox="1"/>
          <p:nvPr>
            <p:ph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5" name="Google Shape;145;p3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31"/>
          <p:cNvSpPr txBox="1"/>
          <p:nvPr>
            <p:ph type="title"/>
          </p:nvPr>
        </p:nvSpPr>
        <p:spPr>
          <a:xfrm>
            <a:off x="3538497" y="1818541"/>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8" name="Google Shape;148;p31"/>
          <p:cNvSpPr txBox="1"/>
          <p:nvPr>
            <p:ph idx="1" type="subTitle"/>
          </p:nvPr>
        </p:nvSpPr>
        <p:spPr>
          <a:xfrm>
            <a:off x="3538498" y="2324765"/>
            <a:ext cx="2067000" cy="64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9" name="Google Shape;149;p31"/>
          <p:cNvSpPr txBox="1"/>
          <p:nvPr>
            <p:ph idx="2" type="title"/>
          </p:nvPr>
        </p:nvSpPr>
        <p:spPr>
          <a:xfrm>
            <a:off x="6028553" y="1818541"/>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0" name="Google Shape;150;p31"/>
          <p:cNvSpPr txBox="1"/>
          <p:nvPr>
            <p:ph idx="3" type="subTitle"/>
          </p:nvPr>
        </p:nvSpPr>
        <p:spPr>
          <a:xfrm>
            <a:off x="6028552" y="2324765"/>
            <a:ext cx="2067000" cy="64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1" name="Google Shape;151;p31"/>
          <p:cNvSpPr txBox="1"/>
          <p:nvPr>
            <p:ph idx="4"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2" name="Google Shape;152;p31"/>
          <p:cNvSpPr txBox="1"/>
          <p:nvPr>
            <p:ph idx="5" type="title"/>
          </p:nvPr>
        </p:nvSpPr>
        <p:spPr>
          <a:xfrm>
            <a:off x="1048447" y="1818541"/>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3" name="Google Shape;153;p31"/>
          <p:cNvSpPr txBox="1"/>
          <p:nvPr>
            <p:ph idx="6" type="subTitle"/>
          </p:nvPr>
        </p:nvSpPr>
        <p:spPr>
          <a:xfrm>
            <a:off x="1048450" y="2324765"/>
            <a:ext cx="2067000" cy="64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4" name="Google Shape;154;p31"/>
          <p:cNvSpPr txBox="1"/>
          <p:nvPr>
            <p:ph idx="7" type="title"/>
          </p:nvPr>
        </p:nvSpPr>
        <p:spPr>
          <a:xfrm>
            <a:off x="3538497" y="332503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5" name="Google Shape;155;p31"/>
          <p:cNvSpPr txBox="1"/>
          <p:nvPr>
            <p:ph idx="8" type="subTitle"/>
          </p:nvPr>
        </p:nvSpPr>
        <p:spPr>
          <a:xfrm>
            <a:off x="3538498" y="3831259"/>
            <a:ext cx="2067000" cy="64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6" name="Google Shape;156;p31"/>
          <p:cNvSpPr txBox="1"/>
          <p:nvPr>
            <p:ph idx="9" type="title"/>
          </p:nvPr>
        </p:nvSpPr>
        <p:spPr>
          <a:xfrm>
            <a:off x="6028553" y="332503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7" name="Google Shape;157;p31"/>
          <p:cNvSpPr txBox="1"/>
          <p:nvPr>
            <p:ph idx="13" type="subTitle"/>
          </p:nvPr>
        </p:nvSpPr>
        <p:spPr>
          <a:xfrm>
            <a:off x="6028552" y="3831259"/>
            <a:ext cx="2067000" cy="64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8" name="Google Shape;158;p31"/>
          <p:cNvSpPr txBox="1"/>
          <p:nvPr>
            <p:ph idx="14" type="title"/>
          </p:nvPr>
        </p:nvSpPr>
        <p:spPr>
          <a:xfrm>
            <a:off x="1048447" y="332503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9" name="Google Shape;159;p31"/>
          <p:cNvSpPr txBox="1"/>
          <p:nvPr>
            <p:ph idx="15" type="subTitle"/>
          </p:nvPr>
        </p:nvSpPr>
        <p:spPr>
          <a:xfrm>
            <a:off x="1048450" y="3831259"/>
            <a:ext cx="2067000" cy="64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0" name="Google Shape;160;p3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2">
    <p:bg>
      <p:bgPr>
        <a:blipFill>
          <a:blip r:embed="rId2">
            <a:alphaModFix/>
          </a:blip>
          <a:stretch>
            <a:fillRect/>
          </a:stretch>
        </a:blipFill>
      </p:bgPr>
    </p:bg>
    <p:spTree>
      <p:nvGrpSpPr>
        <p:cNvPr id="161" name="Shape 161"/>
        <p:cNvGrpSpPr/>
        <p:nvPr/>
      </p:nvGrpSpPr>
      <p:grpSpPr>
        <a:xfrm>
          <a:off x="0" y="0"/>
          <a:ext cx="0" cy="0"/>
          <a:chOff x="0" y="0"/>
          <a:chExt cx="0" cy="0"/>
        </a:xfrm>
      </p:grpSpPr>
      <p:sp>
        <p:nvSpPr>
          <p:cNvPr id="162" name="Google Shape;162;p32"/>
          <p:cNvSpPr txBox="1"/>
          <p:nvPr>
            <p:ph idx="1" type="subTitle"/>
          </p:nvPr>
        </p:nvSpPr>
        <p:spPr>
          <a:xfrm>
            <a:off x="938500" y="1769575"/>
            <a:ext cx="2871600" cy="1235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3" name="Google Shape;163;p32"/>
          <p:cNvSpPr txBox="1"/>
          <p:nvPr>
            <p:ph idx="2" type="body"/>
          </p:nvPr>
        </p:nvSpPr>
        <p:spPr>
          <a:xfrm>
            <a:off x="4703375" y="909600"/>
            <a:ext cx="3468900" cy="33243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64" name="Google Shape;164;p32"/>
          <p:cNvSpPr txBox="1"/>
          <p:nvPr>
            <p:ph type="title"/>
          </p:nvPr>
        </p:nvSpPr>
        <p:spPr>
          <a:xfrm>
            <a:off x="938500" y="445025"/>
            <a:ext cx="32238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5" name="Google Shape;165;p3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3"/>
          <p:cNvSpPr txBox="1"/>
          <p:nvPr>
            <p:ph type="title"/>
          </p:nvPr>
        </p:nvSpPr>
        <p:spPr>
          <a:xfrm>
            <a:off x="938500" y="445025"/>
            <a:ext cx="50436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8" name="Google Shape;168;p33"/>
          <p:cNvSpPr txBox="1"/>
          <p:nvPr>
            <p:ph idx="2" type="title"/>
          </p:nvPr>
        </p:nvSpPr>
        <p:spPr>
          <a:xfrm>
            <a:off x="1338238" y="2359825"/>
            <a:ext cx="2727600" cy="3756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69" name="Google Shape;169;p33"/>
          <p:cNvSpPr txBox="1"/>
          <p:nvPr>
            <p:ph idx="1" type="subTitle"/>
          </p:nvPr>
        </p:nvSpPr>
        <p:spPr>
          <a:xfrm>
            <a:off x="1338238" y="1713051"/>
            <a:ext cx="2727600" cy="6054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70" name="Google Shape;170;p33"/>
          <p:cNvSpPr txBox="1"/>
          <p:nvPr>
            <p:ph idx="3" type="title"/>
          </p:nvPr>
        </p:nvSpPr>
        <p:spPr>
          <a:xfrm>
            <a:off x="1338238" y="3988950"/>
            <a:ext cx="2727600" cy="3756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71" name="Google Shape;171;p33"/>
          <p:cNvSpPr txBox="1"/>
          <p:nvPr>
            <p:ph idx="4" type="subTitle"/>
          </p:nvPr>
        </p:nvSpPr>
        <p:spPr>
          <a:xfrm>
            <a:off x="1338238" y="3342176"/>
            <a:ext cx="2727600" cy="6054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72" name="Google Shape;172;p33"/>
          <p:cNvSpPr txBox="1"/>
          <p:nvPr>
            <p:ph idx="5" type="title"/>
          </p:nvPr>
        </p:nvSpPr>
        <p:spPr>
          <a:xfrm>
            <a:off x="5078163" y="2359825"/>
            <a:ext cx="2727600" cy="375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3" name="Google Shape;173;p33"/>
          <p:cNvSpPr txBox="1"/>
          <p:nvPr>
            <p:ph idx="6" type="subTitle"/>
          </p:nvPr>
        </p:nvSpPr>
        <p:spPr>
          <a:xfrm>
            <a:off x="5078163" y="1713051"/>
            <a:ext cx="2727600" cy="60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74" name="Google Shape;174;p33"/>
          <p:cNvSpPr txBox="1"/>
          <p:nvPr>
            <p:ph idx="7" type="title"/>
          </p:nvPr>
        </p:nvSpPr>
        <p:spPr>
          <a:xfrm>
            <a:off x="5078163" y="3988950"/>
            <a:ext cx="2727600" cy="375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5" name="Google Shape;175;p33"/>
          <p:cNvSpPr txBox="1"/>
          <p:nvPr>
            <p:ph idx="8" type="subTitle"/>
          </p:nvPr>
        </p:nvSpPr>
        <p:spPr>
          <a:xfrm>
            <a:off x="5078163" y="3342176"/>
            <a:ext cx="2727600" cy="60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76" name="Google Shape;176;p3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77" name="Shape 177"/>
        <p:cNvGrpSpPr/>
        <p:nvPr/>
      </p:nvGrpSpPr>
      <p:grpSpPr>
        <a:xfrm>
          <a:off x="0" y="0"/>
          <a:ext cx="0" cy="0"/>
          <a:chOff x="0" y="0"/>
          <a:chExt cx="0" cy="0"/>
        </a:xfrm>
      </p:grpSpPr>
      <p:sp>
        <p:nvSpPr>
          <p:cNvPr id="178" name="Google Shape;178;p34"/>
          <p:cNvSpPr txBox="1"/>
          <p:nvPr>
            <p:ph idx="1" type="subTitle"/>
          </p:nvPr>
        </p:nvSpPr>
        <p:spPr>
          <a:xfrm>
            <a:off x="5817050" y="2435925"/>
            <a:ext cx="2556300" cy="2048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79" name="Google Shape;179;p34"/>
          <p:cNvSpPr txBox="1"/>
          <p:nvPr>
            <p:ph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0" name="Google Shape;180;p3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_1">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p35"/>
          <p:cNvSpPr txBox="1"/>
          <p:nvPr>
            <p:ph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3" name="Google Shape;183;p35"/>
          <p:cNvSpPr txBox="1"/>
          <p:nvPr>
            <p:ph idx="1" type="subTitle"/>
          </p:nvPr>
        </p:nvSpPr>
        <p:spPr>
          <a:xfrm>
            <a:off x="938500" y="2435925"/>
            <a:ext cx="2556300" cy="2048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84" name="Google Shape;184;p3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6"/>
          <p:cNvSpPr txBox="1"/>
          <p:nvPr>
            <p:ph type="title"/>
          </p:nvPr>
        </p:nvSpPr>
        <p:spPr>
          <a:xfrm>
            <a:off x="938500" y="445025"/>
            <a:ext cx="57357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7" name="Google Shape;187;p36"/>
          <p:cNvSpPr txBox="1"/>
          <p:nvPr>
            <p:ph idx="1" type="subTitle"/>
          </p:nvPr>
        </p:nvSpPr>
        <p:spPr>
          <a:xfrm>
            <a:off x="5817050" y="2435925"/>
            <a:ext cx="2556300" cy="2048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88" name="Google Shape;188;p3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p37"/>
          <p:cNvSpPr txBox="1"/>
          <p:nvPr>
            <p:ph type="title"/>
          </p:nvPr>
        </p:nvSpPr>
        <p:spPr>
          <a:xfrm>
            <a:off x="2062800" y="2442050"/>
            <a:ext cx="5018400" cy="5988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91" name="Google Shape;191;p37"/>
          <p:cNvSpPr txBox="1"/>
          <p:nvPr>
            <p:ph idx="1" type="subTitle"/>
          </p:nvPr>
        </p:nvSpPr>
        <p:spPr>
          <a:xfrm>
            <a:off x="2896500" y="3391325"/>
            <a:ext cx="3351000" cy="1197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92" name="Google Shape;192;p3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_1">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38"/>
          <p:cNvSpPr txBox="1"/>
          <p:nvPr>
            <p:ph type="title"/>
          </p:nvPr>
        </p:nvSpPr>
        <p:spPr>
          <a:xfrm>
            <a:off x="924870" y="760375"/>
            <a:ext cx="3068700" cy="59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95" name="Google Shape;195;p38"/>
          <p:cNvSpPr txBox="1"/>
          <p:nvPr>
            <p:ph idx="1" type="subTitle"/>
          </p:nvPr>
        </p:nvSpPr>
        <p:spPr>
          <a:xfrm>
            <a:off x="924875" y="1684275"/>
            <a:ext cx="3305400" cy="1092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96" name="Google Shape;196;p38"/>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
        <p:nvSpPr>
          <p:cNvPr id="197" name="Google Shape;197;p3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98" name="Shape 198"/>
        <p:cNvGrpSpPr/>
        <p:nvPr/>
      </p:nvGrpSpPr>
      <p:grpSpPr>
        <a:xfrm>
          <a:off x="0" y="0"/>
          <a:ext cx="0" cy="0"/>
          <a:chOff x="0" y="0"/>
          <a:chExt cx="0" cy="0"/>
        </a:xfrm>
      </p:grpSpPr>
      <p:sp>
        <p:nvSpPr>
          <p:cNvPr id="199" name="Google Shape;199;p39"/>
          <p:cNvSpPr txBox="1"/>
          <p:nvPr>
            <p:ph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0" name="Google Shape;200;p39"/>
          <p:cNvSpPr txBox="1"/>
          <p:nvPr>
            <p:ph idx="1" type="body"/>
          </p:nvPr>
        </p:nvSpPr>
        <p:spPr>
          <a:xfrm>
            <a:off x="5037525" y="1659275"/>
            <a:ext cx="3186900" cy="2760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201" name="Google Shape;201;p3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202" name="Shape 202"/>
        <p:cNvGrpSpPr/>
        <p:nvPr/>
      </p:nvGrpSpPr>
      <p:grpSpPr>
        <a:xfrm>
          <a:off x="0" y="0"/>
          <a:ext cx="0" cy="0"/>
          <a:chOff x="0" y="0"/>
          <a:chExt cx="0" cy="0"/>
        </a:xfrm>
      </p:grpSpPr>
      <p:sp>
        <p:nvSpPr>
          <p:cNvPr id="203" name="Google Shape;203;p40"/>
          <p:cNvSpPr txBox="1"/>
          <p:nvPr>
            <p:ph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4" name="Google Shape;204;p40"/>
          <p:cNvSpPr txBox="1"/>
          <p:nvPr>
            <p:ph idx="1" type="body"/>
          </p:nvPr>
        </p:nvSpPr>
        <p:spPr>
          <a:xfrm>
            <a:off x="938500" y="1659275"/>
            <a:ext cx="4946400" cy="2760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205" name="Google Shape;205;p4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3">
    <p:bg>
      <p:bgPr>
        <a:blipFill>
          <a:blip r:embed="rId2">
            <a:alphaModFix/>
          </a:blip>
          <a:stretch>
            <a:fillRect/>
          </a:stretch>
        </a:blipFill>
      </p:bgPr>
    </p:bg>
    <p:spTree>
      <p:nvGrpSpPr>
        <p:cNvPr id="206" name="Shape 206"/>
        <p:cNvGrpSpPr/>
        <p:nvPr/>
      </p:nvGrpSpPr>
      <p:grpSpPr>
        <a:xfrm>
          <a:off x="0" y="0"/>
          <a:ext cx="0" cy="0"/>
          <a:chOff x="0" y="0"/>
          <a:chExt cx="0" cy="0"/>
        </a:xfrm>
      </p:grpSpPr>
      <p:sp>
        <p:nvSpPr>
          <p:cNvPr id="207" name="Google Shape;207;p41"/>
          <p:cNvSpPr txBox="1"/>
          <p:nvPr>
            <p:ph type="title"/>
          </p:nvPr>
        </p:nvSpPr>
        <p:spPr>
          <a:xfrm>
            <a:off x="3762670" y="3177750"/>
            <a:ext cx="3068700" cy="59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08" name="Google Shape;208;p41"/>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rm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209" name="Google Shape;209;p41"/>
          <p:cNvSpPr txBox="1"/>
          <p:nvPr>
            <p:ph idx="1" type="subTitle"/>
          </p:nvPr>
        </p:nvSpPr>
        <p:spPr>
          <a:xfrm>
            <a:off x="3762670" y="3720650"/>
            <a:ext cx="3068700" cy="464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210" name="Google Shape;210;p4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1">
  <p:cSld name="SECTION_TITLE_AND_DESCRIPTION_1_1_5">
    <p:bg>
      <p:bgPr>
        <a:blipFill>
          <a:blip r:embed="rId2">
            <a:alphaModFix/>
          </a:blip>
          <a:stretch>
            <a:fillRect/>
          </a:stretch>
        </a:blipFill>
      </p:bgPr>
    </p:bg>
    <p:spTree>
      <p:nvGrpSpPr>
        <p:cNvPr id="211" name="Shape 211"/>
        <p:cNvGrpSpPr/>
        <p:nvPr/>
      </p:nvGrpSpPr>
      <p:grpSpPr>
        <a:xfrm>
          <a:off x="0" y="0"/>
          <a:ext cx="0" cy="0"/>
          <a:chOff x="0" y="0"/>
          <a:chExt cx="0" cy="0"/>
        </a:xfrm>
      </p:grpSpPr>
      <p:sp>
        <p:nvSpPr>
          <p:cNvPr id="212" name="Google Shape;212;p42"/>
          <p:cNvSpPr txBox="1"/>
          <p:nvPr>
            <p:ph type="title"/>
          </p:nvPr>
        </p:nvSpPr>
        <p:spPr>
          <a:xfrm>
            <a:off x="3538497" y="27679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13" name="Google Shape;213;p42"/>
          <p:cNvSpPr txBox="1"/>
          <p:nvPr>
            <p:ph idx="1" type="subTitle"/>
          </p:nvPr>
        </p:nvSpPr>
        <p:spPr>
          <a:xfrm>
            <a:off x="3538497" y="34528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14" name="Google Shape;214;p42"/>
          <p:cNvSpPr txBox="1"/>
          <p:nvPr>
            <p:ph idx="2" type="title"/>
          </p:nvPr>
        </p:nvSpPr>
        <p:spPr>
          <a:xfrm>
            <a:off x="6028553" y="27679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15" name="Google Shape;215;p42"/>
          <p:cNvSpPr txBox="1"/>
          <p:nvPr>
            <p:ph idx="3" type="subTitle"/>
          </p:nvPr>
        </p:nvSpPr>
        <p:spPr>
          <a:xfrm>
            <a:off x="6028553" y="34528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16" name="Google Shape;216;p42"/>
          <p:cNvSpPr txBox="1"/>
          <p:nvPr>
            <p:ph idx="4"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17" name="Google Shape;217;p42"/>
          <p:cNvSpPr txBox="1"/>
          <p:nvPr>
            <p:ph idx="5" type="title"/>
          </p:nvPr>
        </p:nvSpPr>
        <p:spPr>
          <a:xfrm>
            <a:off x="1048447" y="27679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18" name="Google Shape;218;p42"/>
          <p:cNvSpPr txBox="1"/>
          <p:nvPr>
            <p:ph idx="6" type="subTitle"/>
          </p:nvPr>
        </p:nvSpPr>
        <p:spPr>
          <a:xfrm>
            <a:off x="1048447" y="34528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19" name="Google Shape;219;p4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2">
    <p:bg>
      <p:bgPr>
        <a:blipFill>
          <a:blip r:embed="rId2">
            <a:alphaModFix/>
          </a:blip>
          <a:stretch>
            <a:fillRect/>
          </a:stretch>
        </a:blipFill>
      </p:bgPr>
    </p:bg>
    <p:spTree>
      <p:nvGrpSpPr>
        <p:cNvPr id="220" name="Shape 220"/>
        <p:cNvGrpSpPr/>
        <p:nvPr/>
      </p:nvGrpSpPr>
      <p:grpSpPr>
        <a:xfrm>
          <a:off x="0" y="0"/>
          <a:ext cx="0" cy="0"/>
          <a:chOff x="0" y="0"/>
          <a:chExt cx="0" cy="0"/>
        </a:xfrm>
      </p:grpSpPr>
      <p:sp>
        <p:nvSpPr>
          <p:cNvPr id="221" name="Google Shape;221;p43"/>
          <p:cNvSpPr txBox="1"/>
          <p:nvPr>
            <p:ph type="title"/>
          </p:nvPr>
        </p:nvSpPr>
        <p:spPr>
          <a:xfrm>
            <a:off x="5337175" y="1297125"/>
            <a:ext cx="2837400" cy="1252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22" name="Google Shape;222;p43"/>
          <p:cNvSpPr txBox="1"/>
          <p:nvPr>
            <p:ph idx="1" type="body"/>
          </p:nvPr>
        </p:nvSpPr>
        <p:spPr>
          <a:xfrm>
            <a:off x="5337175" y="2593875"/>
            <a:ext cx="2837400" cy="12525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0"/>
              </a:spcBef>
              <a:spcAft>
                <a:spcPts val="0"/>
              </a:spcAft>
              <a:buClr>
                <a:schemeClr val="lt1"/>
              </a:buClr>
              <a:buSzPts val="1600"/>
              <a:buChar char="○"/>
              <a:defRPr sz="1600">
                <a:solidFill>
                  <a:schemeClr val="lt1"/>
                </a:solidFill>
              </a:defRPr>
            </a:lvl2pPr>
            <a:lvl3pPr indent="-330200" lvl="2" marL="1371600" rtl="0">
              <a:spcBef>
                <a:spcPts val="0"/>
              </a:spcBef>
              <a:spcAft>
                <a:spcPts val="0"/>
              </a:spcAft>
              <a:buClr>
                <a:schemeClr val="lt1"/>
              </a:buClr>
              <a:buSzPts val="1600"/>
              <a:buChar char="■"/>
              <a:defRPr sz="1600">
                <a:solidFill>
                  <a:schemeClr val="lt1"/>
                </a:solidFill>
              </a:defRPr>
            </a:lvl3pPr>
            <a:lvl4pPr indent="-330200" lvl="3" marL="1828800" rtl="0">
              <a:spcBef>
                <a:spcPts val="0"/>
              </a:spcBef>
              <a:spcAft>
                <a:spcPts val="0"/>
              </a:spcAft>
              <a:buClr>
                <a:schemeClr val="lt1"/>
              </a:buClr>
              <a:buSzPts val="1600"/>
              <a:buChar char="●"/>
              <a:defRPr sz="1600">
                <a:solidFill>
                  <a:schemeClr val="lt1"/>
                </a:solidFill>
              </a:defRPr>
            </a:lvl4pPr>
            <a:lvl5pPr indent="-330200" lvl="4" marL="2286000" rtl="0">
              <a:spcBef>
                <a:spcPts val="0"/>
              </a:spcBef>
              <a:spcAft>
                <a:spcPts val="0"/>
              </a:spcAft>
              <a:buClr>
                <a:schemeClr val="lt1"/>
              </a:buClr>
              <a:buSzPts val="1600"/>
              <a:buChar char="○"/>
              <a:defRPr sz="1600">
                <a:solidFill>
                  <a:schemeClr val="lt1"/>
                </a:solidFill>
              </a:defRPr>
            </a:lvl5pPr>
            <a:lvl6pPr indent="-330200" lvl="5" marL="2743200" rtl="0">
              <a:spcBef>
                <a:spcPts val="0"/>
              </a:spcBef>
              <a:spcAft>
                <a:spcPts val="0"/>
              </a:spcAft>
              <a:buClr>
                <a:schemeClr val="lt1"/>
              </a:buClr>
              <a:buSzPts val="1600"/>
              <a:buChar char="■"/>
              <a:defRPr sz="1600">
                <a:solidFill>
                  <a:schemeClr val="lt1"/>
                </a:solidFill>
              </a:defRPr>
            </a:lvl6pPr>
            <a:lvl7pPr indent="-330200" lvl="6" marL="3200400" rtl="0">
              <a:spcBef>
                <a:spcPts val="0"/>
              </a:spcBef>
              <a:spcAft>
                <a:spcPts val="0"/>
              </a:spcAft>
              <a:buClr>
                <a:schemeClr val="lt1"/>
              </a:buClr>
              <a:buSzPts val="1600"/>
              <a:buChar char="●"/>
              <a:defRPr sz="1600">
                <a:solidFill>
                  <a:schemeClr val="lt1"/>
                </a:solidFill>
              </a:defRPr>
            </a:lvl7pPr>
            <a:lvl8pPr indent="-330200" lvl="7" marL="3657600" rtl="0">
              <a:spcBef>
                <a:spcPts val="0"/>
              </a:spcBef>
              <a:spcAft>
                <a:spcPts val="0"/>
              </a:spcAft>
              <a:buClr>
                <a:schemeClr val="lt1"/>
              </a:buClr>
              <a:buSzPts val="1600"/>
              <a:buChar char="○"/>
              <a:defRPr sz="1600">
                <a:solidFill>
                  <a:schemeClr val="lt1"/>
                </a:solidFill>
              </a:defRPr>
            </a:lvl8pPr>
            <a:lvl9pPr indent="-330200" lvl="8" marL="4114800" rtl="0">
              <a:spcBef>
                <a:spcPts val="0"/>
              </a:spcBef>
              <a:spcAft>
                <a:spcPts val="0"/>
              </a:spcAft>
              <a:buClr>
                <a:schemeClr val="lt1"/>
              </a:buClr>
              <a:buSzPts val="1600"/>
              <a:buChar char="■"/>
              <a:defRPr sz="1600">
                <a:solidFill>
                  <a:schemeClr val="lt1"/>
                </a:solidFill>
              </a:defRPr>
            </a:lvl9pPr>
          </a:lstStyle>
          <a:p/>
        </p:txBody>
      </p:sp>
      <p:sp>
        <p:nvSpPr>
          <p:cNvPr id="223" name="Google Shape;223;p4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APTION_ONLY_5">
    <p:bg>
      <p:bgPr>
        <a:blipFill>
          <a:blip r:embed="rId2">
            <a:alphaModFix/>
          </a:blip>
          <a:stretch>
            <a:fillRect/>
          </a:stretch>
        </a:blipFill>
      </p:bgPr>
    </p:bg>
    <p:spTree>
      <p:nvGrpSpPr>
        <p:cNvPr id="224" name="Shape 224"/>
        <p:cNvGrpSpPr/>
        <p:nvPr/>
      </p:nvGrpSpPr>
      <p:grpSpPr>
        <a:xfrm>
          <a:off x="0" y="0"/>
          <a:ext cx="0" cy="0"/>
          <a:chOff x="0" y="0"/>
          <a:chExt cx="0" cy="0"/>
        </a:xfrm>
      </p:grpSpPr>
      <p:sp>
        <p:nvSpPr>
          <p:cNvPr id="225" name="Google Shape;225;p44"/>
          <p:cNvSpPr txBox="1"/>
          <p:nvPr>
            <p:ph type="title"/>
          </p:nvPr>
        </p:nvSpPr>
        <p:spPr>
          <a:xfrm>
            <a:off x="938500" y="445025"/>
            <a:ext cx="57357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26" name="Google Shape;226;p4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1">
  <p:cSld name="CAPTION_ONLY_1_1_1_4">
    <p:bg>
      <p:bgPr>
        <a:blipFill>
          <a:blip r:embed="rId2">
            <a:alphaModFix/>
          </a:blip>
          <a:stretch>
            <a:fillRect/>
          </a:stretch>
        </a:blipFill>
      </p:bgPr>
    </p:bg>
    <p:spTree>
      <p:nvGrpSpPr>
        <p:cNvPr id="227" name="Shape 227"/>
        <p:cNvGrpSpPr/>
        <p:nvPr/>
      </p:nvGrpSpPr>
      <p:grpSpPr>
        <a:xfrm>
          <a:off x="0" y="0"/>
          <a:ext cx="0" cy="0"/>
          <a:chOff x="0" y="0"/>
          <a:chExt cx="0" cy="0"/>
        </a:xfrm>
      </p:grpSpPr>
      <p:sp>
        <p:nvSpPr>
          <p:cNvPr id="228" name="Google Shape;228;p45"/>
          <p:cNvSpPr txBox="1"/>
          <p:nvPr>
            <p:ph type="title"/>
          </p:nvPr>
        </p:nvSpPr>
        <p:spPr>
          <a:xfrm>
            <a:off x="938500" y="445025"/>
            <a:ext cx="47022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29" name="Google Shape;229;p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46"/>
          <p:cNvSpPr txBox="1"/>
          <p:nvPr>
            <p:ph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32" name="Google Shape;232;p4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SECTION_TITLE_AND_DESCRIPTION_3">
    <p:bg>
      <p:bgPr>
        <a:blipFill>
          <a:blip r:embed="rId2">
            <a:alphaModFix/>
          </a:blip>
          <a:stretch>
            <a:fillRect/>
          </a:stretch>
        </a:blipFill>
      </p:bgPr>
    </p:bg>
    <p:spTree>
      <p:nvGrpSpPr>
        <p:cNvPr id="233" name="Shape 233"/>
        <p:cNvGrpSpPr/>
        <p:nvPr/>
      </p:nvGrpSpPr>
      <p:grpSpPr>
        <a:xfrm>
          <a:off x="0" y="0"/>
          <a:ext cx="0" cy="0"/>
          <a:chOff x="0" y="0"/>
          <a:chExt cx="0" cy="0"/>
        </a:xfrm>
      </p:grpSpPr>
      <p:sp>
        <p:nvSpPr>
          <p:cNvPr id="234" name="Google Shape;234;p47"/>
          <p:cNvSpPr txBox="1"/>
          <p:nvPr>
            <p:ph idx="1" type="subTitle"/>
          </p:nvPr>
        </p:nvSpPr>
        <p:spPr>
          <a:xfrm>
            <a:off x="938500" y="1769575"/>
            <a:ext cx="2871600" cy="1235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5" name="Google Shape;235;p47"/>
          <p:cNvSpPr txBox="1"/>
          <p:nvPr>
            <p:ph idx="2" type="body"/>
          </p:nvPr>
        </p:nvSpPr>
        <p:spPr>
          <a:xfrm>
            <a:off x="4703375" y="909600"/>
            <a:ext cx="3468900" cy="33243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236" name="Google Shape;236;p47"/>
          <p:cNvSpPr txBox="1"/>
          <p:nvPr>
            <p:ph type="title"/>
          </p:nvPr>
        </p:nvSpPr>
        <p:spPr>
          <a:xfrm>
            <a:off x="938500" y="445025"/>
            <a:ext cx="32238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37" name="Google Shape;237;p4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1">
  <p:cSld name="TITLE_ONLY_1_2">
    <p:bg>
      <p:bgPr>
        <a:blipFill>
          <a:blip r:embed="rId2">
            <a:alphaModFix/>
          </a:blip>
          <a:stretch>
            <a:fillRect/>
          </a:stretch>
        </a:blipFill>
      </p:bgPr>
    </p:bg>
    <p:spTree>
      <p:nvGrpSpPr>
        <p:cNvPr id="238" name="Shape 238"/>
        <p:cNvGrpSpPr/>
        <p:nvPr/>
      </p:nvGrpSpPr>
      <p:grpSpPr>
        <a:xfrm>
          <a:off x="0" y="0"/>
          <a:ext cx="0" cy="0"/>
          <a:chOff x="0" y="0"/>
          <a:chExt cx="0" cy="0"/>
        </a:xfrm>
      </p:grpSpPr>
      <p:sp>
        <p:nvSpPr>
          <p:cNvPr id="239" name="Google Shape;239;p48"/>
          <p:cNvSpPr txBox="1"/>
          <p:nvPr>
            <p:ph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40" name="Google Shape;240;p48"/>
          <p:cNvSpPr txBox="1"/>
          <p:nvPr>
            <p:ph idx="1" type="subTitle"/>
          </p:nvPr>
        </p:nvSpPr>
        <p:spPr>
          <a:xfrm>
            <a:off x="938500" y="2435925"/>
            <a:ext cx="2556300" cy="2048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241" name="Google Shape;241;p4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1">
  <p:cSld name="SECTION_HEADER_1_2">
    <p:bg>
      <p:bgPr>
        <a:blipFill>
          <a:blip r:embed="rId2">
            <a:alphaModFix/>
          </a:blip>
          <a:stretch>
            <a:fillRect/>
          </a:stretch>
        </a:blipFill>
      </p:bgPr>
    </p:bg>
    <p:spTree>
      <p:nvGrpSpPr>
        <p:cNvPr id="242" name="Shape 242"/>
        <p:cNvGrpSpPr/>
        <p:nvPr/>
      </p:nvGrpSpPr>
      <p:grpSpPr>
        <a:xfrm>
          <a:off x="0" y="0"/>
          <a:ext cx="0" cy="0"/>
          <a:chOff x="0" y="0"/>
          <a:chExt cx="0" cy="0"/>
        </a:xfrm>
      </p:grpSpPr>
      <p:sp>
        <p:nvSpPr>
          <p:cNvPr id="243" name="Google Shape;243;p49"/>
          <p:cNvSpPr txBox="1"/>
          <p:nvPr>
            <p:ph type="title"/>
          </p:nvPr>
        </p:nvSpPr>
        <p:spPr>
          <a:xfrm>
            <a:off x="924870" y="760375"/>
            <a:ext cx="3068700" cy="59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44" name="Google Shape;244;p49"/>
          <p:cNvSpPr txBox="1"/>
          <p:nvPr>
            <p:ph idx="1" type="subTitle"/>
          </p:nvPr>
        </p:nvSpPr>
        <p:spPr>
          <a:xfrm>
            <a:off x="924875" y="1684275"/>
            <a:ext cx="3305400" cy="1092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245" name="Google Shape;245;p49"/>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
        <p:nvSpPr>
          <p:cNvPr id="246" name="Google Shape;246;p4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4">
    <p:bg>
      <p:bgPr>
        <a:blipFill>
          <a:blip r:embed="rId2">
            <a:alphaModFix/>
          </a:blip>
          <a:stretch>
            <a:fillRect/>
          </a:stretch>
        </a:blipFill>
      </p:bgPr>
    </p:bg>
    <p:spTree>
      <p:nvGrpSpPr>
        <p:cNvPr id="247" name="Shape 247"/>
        <p:cNvGrpSpPr/>
        <p:nvPr/>
      </p:nvGrpSpPr>
      <p:grpSpPr>
        <a:xfrm>
          <a:off x="0" y="0"/>
          <a:ext cx="0" cy="0"/>
          <a:chOff x="0" y="0"/>
          <a:chExt cx="0" cy="0"/>
        </a:xfrm>
      </p:grpSpPr>
      <p:sp>
        <p:nvSpPr>
          <p:cNvPr id="248" name="Google Shape;248;p50"/>
          <p:cNvSpPr txBox="1"/>
          <p:nvPr>
            <p:ph type="title"/>
          </p:nvPr>
        </p:nvSpPr>
        <p:spPr>
          <a:xfrm>
            <a:off x="3762670" y="3177750"/>
            <a:ext cx="3068700" cy="59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49" name="Google Shape;249;p50"/>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rm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250" name="Google Shape;250;p50"/>
          <p:cNvSpPr txBox="1"/>
          <p:nvPr>
            <p:ph idx="1" type="subTitle"/>
          </p:nvPr>
        </p:nvSpPr>
        <p:spPr>
          <a:xfrm>
            <a:off x="3762670" y="3720650"/>
            <a:ext cx="3068700" cy="464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251" name="Google Shape;251;p5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2">
  <p:cSld name="SECTION_TITLE_AND_DESCRIPTION_1_1_6">
    <p:bg>
      <p:bgPr>
        <a:blipFill>
          <a:blip r:embed="rId2">
            <a:alphaModFix/>
          </a:blip>
          <a:stretch>
            <a:fillRect/>
          </a:stretch>
        </a:blipFill>
      </p:bgPr>
    </p:bg>
    <p:spTree>
      <p:nvGrpSpPr>
        <p:cNvPr id="252" name="Shape 252"/>
        <p:cNvGrpSpPr/>
        <p:nvPr/>
      </p:nvGrpSpPr>
      <p:grpSpPr>
        <a:xfrm>
          <a:off x="0" y="0"/>
          <a:ext cx="0" cy="0"/>
          <a:chOff x="0" y="0"/>
          <a:chExt cx="0" cy="0"/>
        </a:xfrm>
      </p:grpSpPr>
      <p:sp>
        <p:nvSpPr>
          <p:cNvPr id="253" name="Google Shape;253;p51"/>
          <p:cNvSpPr txBox="1"/>
          <p:nvPr>
            <p:ph type="title"/>
          </p:nvPr>
        </p:nvSpPr>
        <p:spPr>
          <a:xfrm>
            <a:off x="3538497" y="27679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54" name="Google Shape;254;p51"/>
          <p:cNvSpPr txBox="1"/>
          <p:nvPr>
            <p:ph idx="1" type="subTitle"/>
          </p:nvPr>
        </p:nvSpPr>
        <p:spPr>
          <a:xfrm>
            <a:off x="3538497" y="34528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55" name="Google Shape;255;p51"/>
          <p:cNvSpPr txBox="1"/>
          <p:nvPr>
            <p:ph idx="2" type="title"/>
          </p:nvPr>
        </p:nvSpPr>
        <p:spPr>
          <a:xfrm>
            <a:off x="6028553" y="27679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56" name="Google Shape;256;p51"/>
          <p:cNvSpPr txBox="1"/>
          <p:nvPr>
            <p:ph idx="3" type="subTitle"/>
          </p:nvPr>
        </p:nvSpPr>
        <p:spPr>
          <a:xfrm>
            <a:off x="6028553" y="34528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57" name="Google Shape;257;p51"/>
          <p:cNvSpPr txBox="1"/>
          <p:nvPr>
            <p:ph idx="4"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58" name="Google Shape;258;p51"/>
          <p:cNvSpPr txBox="1"/>
          <p:nvPr>
            <p:ph idx="5" type="title"/>
          </p:nvPr>
        </p:nvSpPr>
        <p:spPr>
          <a:xfrm>
            <a:off x="1048447" y="27679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59" name="Google Shape;259;p51"/>
          <p:cNvSpPr txBox="1"/>
          <p:nvPr>
            <p:ph idx="6" type="subTitle"/>
          </p:nvPr>
        </p:nvSpPr>
        <p:spPr>
          <a:xfrm>
            <a:off x="1048447" y="34528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60" name="Google Shape;260;p5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ONE_COLUMN_TEXT_3">
    <p:bg>
      <p:bgPr>
        <a:blipFill>
          <a:blip r:embed="rId2">
            <a:alphaModFix/>
          </a:blip>
          <a:stretch>
            <a:fillRect/>
          </a:stretch>
        </a:blipFill>
      </p:bgPr>
    </p:bg>
    <p:spTree>
      <p:nvGrpSpPr>
        <p:cNvPr id="261" name="Shape 261"/>
        <p:cNvGrpSpPr/>
        <p:nvPr/>
      </p:nvGrpSpPr>
      <p:grpSpPr>
        <a:xfrm>
          <a:off x="0" y="0"/>
          <a:ext cx="0" cy="0"/>
          <a:chOff x="0" y="0"/>
          <a:chExt cx="0" cy="0"/>
        </a:xfrm>
      </p:grpSpPr>
      <p:sp>
        <p:nvSpPr>
          <p:cNvPr id="262" name="Google Shape;262;p52"/>
          <p:cNvSpPr txBox="1"/>
          <p:nvPr>
            <p:ph type="title"/>
          </p:nvPr>
        </p:nvSpPr>
        <p:spPr>
          <a:xfrm>
            <a:off x="5337175" y="1297125"/>
            <a:ext cx="2837400" cy="1252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3" name="Google Shape;263;p52"/>
          <p:cNvSpPr txBox="1"/>
          <p:nvPr>
            <p:ph idx="1" type="body"/>
          </p:nvPr>
        </p:nvSpPr>
        <p:spPr>
          <a:xfrm>
            <a:off x="5337175" y="2593875"/>
            <a:ext cx="2837400" cy="12525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0"/>
              </a:spcBef>
              <a:spcAft>
                <a:spcPts val="0"/>
              </a:spcAft>
              <a:buClr>
                <a:schemeClr val="lt1"/>
              </a:buClr>
              <a:buSzPts val="1600"/>
              <a:buChar char="○"/>
              <a:defRPr sz="1600">
                <a:solidFill>
                  <a:schemeClr val="lt1"/>
                </a:solidFill>
              </a:defRPr>
            </a:lvl2pPr>
            <a:lvl3pPr indent="-330200" lvl="2" marL="1371600" rtl="0">
              <a:spcBef>
                <a:spcPts val="0"/>
              </a:spcBef>
              <a:spcAft>
                <a:spcPts val="0"/>
              </a:spcAft>
              <a:buClr>
                <a:schemeClr val="lt1"/>
              </a:buClr>
              <a:buSzPts val="1600"/>
              <a:buChar char="■"/>
              <a:defRPr sz="1600">
                <a:solidFill>
                  <a:schemeClr val="lt1"/>
                </a:solidFill>
              </a:defRPr>
            </a:lvl3pPr>
            <a:lvl4pPr indent="-330200" lvl="3" marL="1828800" rtl="0">
              <a:spcBef>
                <a:spcPts val="0"/>
              </a:spcBef>
              <a:spcAft>
                <a:spcPts val="0"/>
              </a:spcAft>
              <a:buClr>
                <a:schemeClr val="lt1"/>
              </a:buClr>
              <a:buSzPts val="1600"/>
              <a:buChar char="●"/>
              <a:defRPr sz="1600">
                <a:solidFill>
                  <a:schemeClr val="lt1"/>
                </a:solidFill>
              </a:defRPr>
            </a:lvl4pPr>
            <a:lvl5pPr indent="-330200" lvl="4" marL="2286000" rtl="0">
              <a:spcBef>
                <a:spcPts val="0"/>
              </a:spcBef>
              <a:spcAft>
                <a:spcPts val="0"/>
              </a:spcAft>
              <a:buClr>
                <a:schemeClr val="lt1"/>
              </a:buClr>
              <a:buSzPts val="1600"/>
              <a:buChar char="○"/>
              <a:defRPr sz="1600">
                <a:solidFill>
                  <a:schemeClr val="lt1"/>
                </a:solidFill>
              </a:defRPr>
            </a:lvl5pPr>
            <a:lvl6pPr indent="-330200" lvl="5" marL="2743200" rtl="0">
              <a:spcBef>
                <a:spcPts val="0"/>
              </a:spcBef>
              <a:spcAft>
                <a:spcPts val="0"/>
              </a:spcAft>
              <a:buClr>
                <a:schemeClr val="lt1"/>
              </a:buClr>
              <a:buSzPts val="1600"/>
              <a:buChar char="■"/>
              <a:defRPr sz="1600">
                <a:solidFill>
                  <a:schemeClr val="lt1"/>
                </a:solidFill>
              </a:defRPr>
            </a:lvl6pPr>
            <a:lvl7pPr indent="-330200" lvl="6" marL="3200400" rtl="0">
              <a:spcBef>
                <a:spcPts val="0"/>
              </a:spcBef>
              <a:spcAft>
                <a:spcPts val="0"/>
              </a:spcAft>
              <a:buClr>
                <a:schemeClr val="lt1"/>
              </a:buClr>
              <a:buSzPts val="1600"/>
              <a:buChar char="●"/>
              <a:defRPr sz="1600">
                <a:solidFill>
                  <a:schemeClr val="lt1"/>
                </a:solidFill>
              </a:defRPr>
            </a:lvl7pPr>
            <a:lvl8pPr indent="-330200" lvl="7" marL="3657600" rtl="0">
              <a:spcBef>
                <a:spcPts val="0"/>
              </a:spcBef>
              <a:spcAft>
                <a:spcPts val="0"/>
              </a:spcAft>
              <a:buClr>
                <a:schemeClr val="lt1"/>
              </a:buClr>
              <a:buSzPts val="1600"/>
              <a:buChar char="○"/>
              <a:defRPr sz="1600">
                <a:solidFill>
                  <a:schemeClr val="lt1"/>
                </a:solidFill>
              </a:defRPr>
            </a:lvl8pPr>
            <a:lvl9pPr indent="-330200" lvl="8" marL="4114800" rtl="0">
              <a:spcBef>
                <a:spcPts val="0"/>
              </a:spcBef>
              <a:spcAft>
                <a:spcPts val="0"/>
              </a:spcAft>
              <a:buClr>
                <a:schemeClr val="lt1"/>
              </a:buClr>
              <a:buSzPts val="1600"/>
              <a:buChar char="■"/>
              <a:defRPr sz="1600">
                <a:solidFill>
                  <a:schemeClr val="lt1"/>
                </a:solidFill>
              </a:defRPr>
            </a:lvl9pPr>
          </a:lstStyle>
          <a:p/>
        </p:txBody>
      </p:sp>
      <p:sp>
        <p:nvSpPr>
          <p:cNvPr id="264" name="Google Shape;264;p5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3">
  <p:cSld name="CAPTION_ONLY_6">
    <p:bg>
      <p:bgPr>
        <a:blipFill>
          <a:blip r:embed="rId2">
            <a:alphaModFix/>
          </a:blip>
          <a:stretch>
            <a:fillRect/>
          </a:stretch>
        </a:blipFill>
      </p:bgPr>
    </p:bg>
    <p:spTree>
      <p:nvGrpSpPr>
        <p:cNvPr id="265" name="Shape 265"/>
        <p:cNvGrpSpPr/>
        <p:nvPr/>
      </p:nvGrpSpPr>
      <p:grpSpPr>
        <a:xfrm>
          <a:off x="0" y="0"/>
          <a:ext cx="0" cy="0"/>
          <a:chOff x="0" y="0"/>
          <a:chExt cx="0" cy="0"/>
        </a:xfrm>
      </p:grpSpPr>
      <p:sp>
        <p:nvSpPr>
          <p:cNvPr id="266" name="Google Shape;266;p53"/>
          <p:cNvSpPr txBox="1"/>
          <p:nvPr>
            <p:ph type="title"/>
          </p:nvPr>
        </p:nvSpPr>
        <p:spPr>
          <a:xfrm>
            <a:off x="938500" y="445025"/>
            <a:ext cx="57357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7" name="Google Shape;267;p5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2">
  <p:cSld name="CAPTION_ONLY_1_1_1_5">
    <p:bg>
      <p:bgPr>
        <a:blipFill>
          <a:blip r:embed="rId2">
            <a:alphaModFix/>
          </a:blip>
          <a:stretch>
            <a:fillRect/>
          </a:stretch>
        </a:blipFill>
      </p:bgPr>
    </p:bg>
    <p:spTree>
      <p:nvGrpSpPr>
        <p:cNvPr id="268" name="Shape 268"/>
        <p:cNvGrpSpPr/>
        <p:nvPr/>
      </p:nvGrpSpPr>
      <p:grpSpPr>
        <a:xfrm>
          <a:off x="0" y="0"/>
          <a:ext cx="0" cy="0"/>
          <a:chOff x="0" y="0"/>
          <a:chExt cx="0" cy="0"/>
        </a:xfrm>
      </p:grpSpPr>
      <p:sp>
        <p:nvSpPr>
          <p:cNvPr id="269" name="Google Shape;269;p54"/>
          <p:cNvSpPr txBox="1"/>
          <p:nvPr>
            <p:ph type="title"/>
          </p:nvPr>
        </p:nvSpPr>
        <p:spPr>
          <a:xfrm>
            <a:off x="938500" y="445025"/>
            <a:ext cx="47022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70" name="Google Shape;270;p5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55"/>
          <p:cNvSpPr txBox="1"/>
          <p:nvPr>
            <p:ph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73" name="Google Shape;273;p5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3">
  <p:cSld name="SECTION_TITLE_AND_DESCRIPTION_4">
    <p:bg>
      <p:bgPr>
        <a:blipFill>
          <a:blip r:embed="rId2">
            <a:alphaModFix/>
          </a:blip>
          <a:stretch>
            <a:fillRect/>
          </a:stretch>
        </a:blipFill>
      </p:bgPr>
    </p:bg>
    <p:spTree>
      <p:nvGrpSpPr>
        <p:cNvPr id="274" name="Shape 274"/>
        <p:cNvGrpSpPr/>
        <p:nvPr/>
      </p:nvGrpSpPr>
      <p:grpSpPr>
        <a:xfrm>
          <a:off x="0" y="0"/>
          <a:ext cx="0" cy="0"/>
          <a:chOff x="0" y="0"/>
          <a:chExt cx="0" cy="0"/>
        </a:xfrm>
      </p:grpSpPr>
      <p:sp>
        <p:nvSpPr>
          <p:cNvPr id="275" name="Google Shape;275;p56"/>
          <p:cNvSpPr txBox="1"/>
          <p:nvPr>
            <p:ph idx="1" type="subTitle"/>
          </p:nvPr>
        </p:nvSpPr>
        <p:spPr>
          <a:xfrm>
            <a:off x="938500" y="1769575"/>
            <a:ext cx="2871600" cy="1235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76" name="Google Shape;276;p56"/>
          <p:cNvSpPr txBox="1"/>
          <p:nvPr>
            <p:ph idx="2" type="body"/>
          </p:nvPr>
        </p:nvSpPr>
        <p:spPr>
          <a:xfrm>
            <a:off x="4703375" y="909600"/>
            <a:ext cx="3468900" cy="33243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277" name="Google Shape;277;p56"/>
          <p:cNvSpPr txBox="1"/>
          <p:nvPr>
            <p:ph type="title"/>
          </p:nvPr>
        </p:nvSpPr>
        <p:spPr>
          <a:xfrm>
            <a:off x="938500" y="445025"/>
            <a:ext cx="32238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78" name="Google Shape;278;p5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lt1"/>
                </a:solidFill>
              </a:defRPr>
            </a:lvl1pPr>
            <a:lvl2pPr lvl="1">
              <a:buNone/>
              <a:defRPr sz="1300">
                <a:solidFill>
                  <a:schemeClr val="lt1"/>
                </a:solidFill>
              </a:defRPr>
            </a:lvl2pPr>
            <a:lvl3pPr lvl="2">
              <a:buNone/>
              <a:defRPr sz="1300">
                <a:solidFill>
                  <a:schemeClr val="lt1"/>
                </a:solidFill>
              </a:defRPr>
            </a:lvl3pPr>
            <a:lvl4pPr lvl="3">
              <a:buNone/>
              <a:defRPr sz="1300">
                <a:solidFill>
                  <a:schemeClr val="lt1"/>
                </a:solidFill>
              </a:defRPr>
            </a:lvl4pPr>
            <a:lvl5pPr lvl="4">
              <a:buNone/>
              <a:defRPr sz="1300">
                <a:solidFill>
                  <a:schemeClr val="lt1"/>
                </a:solidFill>
              </a:defRPr>
            </a:lvl5pPr>
            <a:lvl6pPr lvl="5">
              <a:buNone/>
              <a:defRPr sz="1300">
                <a:solidFill>
                  <a:schemeClr val="lt1"/>
                </a:solidFill>
              </a:defRPr>
            </a:lvl6pPr>
            <a:lvl7pPr lvl="6">
              <a:buNone/>
              <a:defRPr sz="1300">
                <a:solidFill>
                  <a:schemeClr val="lt1"/>
                </a:solidFill>
              </a:defRPr>
            </a:lvl7pPr>
            <a:lvl8pPr lvl="7">
              <a:buNone/>
              <a:defRPr sz="1300">
                <a:solidFill>
                  <a:schemeClr val="lt1"/>
                </a:solidFill>
              </a:defRPr>
            </a:lvl8pPr>
            <a:lvl9pPr lvl="8">
              <a:buNone/>
              <a:defRPr sz="13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2">
  <p:cSld name="TITLE_ONLY_1_3">
    <p:bg>
      <p:bgPr>
        <a:blipFill>
          <a:blip r:embed="rId2">
            <a:alphaModFix/>
          </a:blip>
          <a:stretch>
            <a:fillRect/>
          </a:stretch>
        </a:blipFill>
      </p:bgPr>
    </p:bg>
    <p:spTree>
      <p:nvGrpSpPr>
        <p:cNvPr id="279" name="Shape 279"/>
        <p:cNvGrpSpPr/>
        <p:nvPr/>
      </p:nvGrpSpPr>
      <p:grpSpPr>
        <a:xfrm>
          <a:off x="0" y="0"/>
          <a:ext cx="0" cy="0"/>
          <a:chOff x="0" y="0"/>
          <a:chExt cx="0" cy="0"/>
        </a:xfrm>
      </p:grpSpPr>
      <p:sp>
        <p:nvSpPr>
          <p:cNvPr id="280" name="Google Shape;280;p57"/>
          <p:cNvSpPr txBox="1"/>
          <p:nvPr>
            <p:ph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81" name="Google Shape;281;p57"/>
          <p:cNvSpPr txBox="1"/>
          <p:nvPr>
            <p:ph idx="1" type="subTitle"/>
          </p:nvPr>
        </p:nvSpPr>
        <p:spPr>
          <a:xfrm>
            <a:off x="938500" y="2435925"/>
            <a:ext cx="2556300" cy="2048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282" name="Google Shape;282;p5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2">
  <p:cSld name="SECTION_HEADER_1_3">
    <p:bg>
      <p:bgPr>
        <a:blipFill>
          <a:blip r:embed="rId2">
            <a:alphaModFix/>
          </a:blip>
          <a:stretch>
            <a:fillRect/>
          </a:stretch>
        </a:blipFill>
      </p:bgPr>
    </p:bg>
    <p:spTree>
      <p:nvGrpSpPr>
        <p:cNvPr id="283" name="Shape 283"/>
        <p:cNvGrpSpPr/>
        <p:nvPr/>
      </p:nvGrpSpPr>
      <p:grpSpPr>
        <a:xfrm>
          <a:off x="0" y="0"/>
          <a:ext cx="0" cy="0"/>
          <a:chOff x="0" y="0"/>
          <a:chExt cx="0" cy="0"/>
        </a:xfrm>
      </p:grpSpPr>
      <p:sp>
        <p:nvSpPr>
          <p:cNvPr id="284" name="Google Shape;284;p58"/>
          <p:cNvSpPr txBox="1"/>
          <p:nvPr>
            <p:ph type="title"/>
          </p:nvPr>
        </p:nvSpPr>
        <p:spPr>
          <a:xfrm>
            <a:off x="924870" y="760375"/>
            <a:ext cx="3068700" cy="59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85" name="Google Shape;285;p58"/>
          <p:cNvSpPr txBox="1"/>
          <p:nvPr>
            <p:ph idx="1" type="subTitle"/>
          </p:nvPr>
        </p:nvSpPr>
        <p:spPr>
          <a:xfrm>
            <a:off x="924875" y="1684275"/>
            <a:ext cx="3305400" cy="1092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286" name="Google Shape;286;p58"/>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
        <p:nvSpPr>
          <p:cNvPr id="287" name="Google Shape;287;p5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92" name="Shape 292"/>
        <p:cNvGrpSpPr/>
        <p:nvPr/>
      </p:nvGrpSpPr>
      <p:grpSpPr>
        <a:xfrm>
          <a:off x="0" y="0"/>
          <a:ext cx="0" cy="0"/>
          <a:chOff x="0" y="0"/>
          <a:chExt cx="0" cy="0"/>
        </a:xfrm>
      </p:grpSpPr>
      <p:sp>
        <p:nvSpPr>
          <p:cNvPr id="293" name="Google Shape;293;p60"/>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294" name="Google Shape;294;p60"/>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295" name="Google Shape;295;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96" name="Shape 296"/>
        <p:cNvGrpSpPr/>
        <p:nvPr/>
      </p:nvGrpSpPr>
      <p:grpSpPr>
        <a:xfrm>
          <a:off x="0" y="0"/>
          <a:ext cx="0" cy="0"/>
          <a:chOff x="0" y="0"/>
          <a:chExt cx="0" cy="0"/>
        </a:xfrm>
      </p:grpSpPr>
      <p:sp>
        <p:nvSpPr>
          <p:cNvPr id="297" name="Google Shape;297;p61"/>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98" name="Google Shape;298;p61"/>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299" name="Google Shape;299;p61"/>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300" name="Google Shape;300;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01" name="Shape 301"/>
        <p:cNvGrpSpPr/>
        <p:nvPr/>
      </p:nvGrpSpPr>
      <p:grpSpPr>
        <a:xfrm>
          <a:off x="0" y="0"/>
          <a:ext cx="0" cy="0"/>
          <a:chOff x="0" y="0"/>
          <a:chExt cx="0" cy="0"/>
        </a:xfrm>
      </p:grpSpPr>
      <p:sp>
        <p:nvSpPr>
          <p:cNvPr id="302" name="Google Shape;302;p6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03" name="Google Shape;303;p62"/>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04" name="Google Shape;304;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05" name="Shape 305"/>
        <p:cNvGrpSpPr/>
        <p:nvPr/>
      </p:nvGrpSpPr>
      <p:grpSpPr>
        <a:xfrm>
          <a:off x="0" y="0"/>
          <a:ext cx="0" cy="0"/>
          <a:chOff x="0" y="0"/>
          <a:chExt cx="0" cy="0"/>
        </a:xfrm>
      </p:grpSpPr>
      <p:sp>
        <p:nvSpPr>
          <p:cNvPr id="306" name="Google Shape;306;p6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07" name="Google Shape;307;p63"/>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08" name="Google Shape;308;p63"/>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09" name="Google Shape;309;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10" name="Shape 310"/>
        <p:cNvGrpSpPr/>
        <p:nvPr/>
      </p:nvGrpSpPr>
      <p:grpSpPr>
        <a:xfrm>
          <a:off x="0" y="0"/>
          <a:ext cx="0" cy="0"/>
          <a:chOff x="0" y="0"/>
          <a:chExt cx="0" cy="0"/>
        </a:xfrm>
      </p:grpSpPr>
      <p:sp>
        <p:nvSpPr>
          <p:cNvPr id="311" name="Google Shape;311;p6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12" name="Google Shape;312;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13" name="Shape 313"/>
        <p:cNvGrpSpPr/>
        <p:nvPr/>
      </p:nvGrpSpPr>
      <p:grpSpPr>
        <a:xfrm>
          <a:off x="0" y="0"/>
          <a:ext cx="0" cy="0"/>
          <a:chOff x="0" y="0"/>
          <a:chExt cx="0" cy="0"/>
        </a:xfrm>
      </p:grpSpPr>
      <p:sp>
        <p:nvSpPr>
          <p:cNvPr id="314" name="Google Shape;314;p65"/>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15" name="Google Shape;315;p65"/>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
        <p:nvSpPr>
          <p:cNvPr id="316" name="Google Shape;316;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17" name="Shape 317"/>
        <p:cNvGrpSpPr/>
        <p:nvPr/>
      </p:nvGrpSpPr>
      <p:grpSpPr>
        <a:xfrm>
          <a:off x="0" y="0"/>
          <a:ext cx="0" cy="0"/>
          <a:chOff x="0" y="0"/>
          <a:chExt cx="0" cy="0"/>
        </a:xfrm>
      </p:grpSpPr>
      <p:sp>
        <p:nvSpPr>
          <p:cNvPr id="318" name="Google Shape;318;p66"/>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319" name="Google Shape;319;p66"/>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20" name="Google Shape;320;p66"/>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
        <p:nvSpPr>
          <p:cNvPr id="321" name="Google Shape;321;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22" name="Shape 322"/>
        <p:cNvGrpSpPr/>
        <p:nvPr/>
      </p:nvGrpSpPr>
      <p:grpSpPr>
        <a:xfrm>
          <a:off x="0" y="0"/>
          <a:ext cx="0" cy="0"/>
          <a:chOff x="0" y="0"/>
          <a:chExt cx="0" cy="0"/>
        </a:xfrm>
      </p:grpSpPr>
      <p:sp>
        <p:nvSpPr>
          <p:cNvPr id="323" name="Google Shape;323;p67"/>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24" name="Google Shape;324;p67"/>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25" name="Google Shape;325;p67"/>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26" name="Google Shape;326;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27" name="Shape 327"/>
        <p:cNvGrpSpPr/>
        <p:nvPr/>
      </p:nvGrpSpPr>
      <p:grpSpPr>
        <a:xfrm>
          <a:off x="0" y="0"/>
          <a:ext cx="0" cy="0"/>
          <a:chOff x="0" y="0"/>
          <a:chExt cx="0" cy="0"/>
        </a:xfrm>
      </p:grpSpPr>
      <p:sp>
        <p:nvSpPr>
          <p:cNvPr id="328" name="Google Shape;328;p68"/>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29" name="Google Shape;329;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30" name="Shape 330"/>
        <p:cNvGrpSpPr/>
        <p:nvPr/>
      </p:nvGrpSpPr>
      <p:grpSpPr>
        <a:xfrm>
          <a:off x="0" y="0"/>
          <a:ext cx="0" cy="0"/>
          <a:chOff x="0" y="0"/>
          <a:chExt cx="0" cy="0"/>
        </a:xfrm>
      </p:grpSpPr>
      <p:sp>
        <p:nvSpPr>
          <p:cNvPr id="331" name="Google Shape;331;p69"/>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332" name="Google Shape;332;p69"/>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
        <p:nvSpPr>
          <p:cNvPr id="333" name="Google Shape;333;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34" name="Shape 334"/>
        <p:cNvGrpSpPr/>
        <p:nvPr/>
      </p:nvGrpSpPr>
      <p:grpSpPr>
        <a:xfrm>
          <a:off x="0" y="0"/>
          <a:ext cx="0" cy="0"/>
          <a:chOff x="0" y="0"/>
          <a:chExt cx="0" cy="0"/>
        </a:xfrm>
      </p:grpSpPr>
      <p:sp>
        <p:nvSpPr>
          <p:cNvPr id="335" name="Google Shape;335;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336" name="Shape 336"/>
        <p:cNvGrpSpPr/>
        <p:nvPr/>
      </p:nvGrpSpPr>
      <p:grpSpPr>
        <a:xfrm>
          <a:off x="0" y="0"/>
          <a:ext cx="0" cy="0"/>
          <a:chOff x="0" y="0"/>
          <a:chExt cx="0" cy="0"/>
        </a:xfrm>
      </p:grpSpPr>
      <p:sp>
        <p:nvSpPr>
          <p:cNvPr id="337" name="Google Shape;337;p7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38" name="Google Shape;338;p71"/>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
        <p:nvSpPr>
          <p:cNvPr id="339" name="Google Shape;339;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340" name="Shape 340"/>
        <p:cNvGrpSpPr/>
        <p:nvPr/>
      </p:nvGrpSpPr>
      <p:grpSpPr>
        <a:xfrm>
          <a:off x="0" y="0"/>
          <a:ext cx="0" cy="0"/>
          <a:chOff x="0" y="0"/>
          <a:chExt cx="0" cy="0"/>
        </a:xfrm>
      </p:grpSpPr>
      <p:sp>
        <p:nvSpPr>
          <p:cNvPr id="341" name="Google Shape;341;p72"/>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42" name="Google Shape;342;p72"/>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43" name="Google Shape;343;p72"/>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44" name="Google Shape;344;p72"/>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45" name="Google Shape;345;p72"/>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46" name="Google Shape;346;p72"/>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47" name="Google Shape;347;p72"/>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348" name="Google Shape;348;p72"/>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349" name="Google Shape;349;p72"/>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350" name="Google Shape;350;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73"/>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353" name="Google Shape;353;p73"/>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354" name="Google Shape;354;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355" name="Shape 355"/>
        <p:cNvGrpSpPr/>
        <p:nvPr/>
      </p:nvGrpSpPr>
      <p:grpSpPr>
        <a:xfrm>
          <a:off x="0" y="0"/>
          <a:ext cx="0" cy="0"/>
          <a:chOff x="0" y="0"/>
          <a:chExt cx="0" cy="0"/>
        </a:xfrm>
      </p:grpSpPr>
      <p:sp>
        <p:nvSpPr>
          <p:cNvPr id="356" name="Google Shape;356;p74"/>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357" name="Google Shape;357;p74"/>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
        <p:nvSpPr>
          <p:cNvPr id="358" name="Google Shape;358;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359" name="Shape 359"/>
        <p:cNvGrpSpPr/>
        <p:nvPr/>
      </p:nvGrpSpPr>
      <p:grpSpPr>
        <a:xfrm>
          <a:off x="0" y="0"/>
          <a:ext cx="0" cy="0"/>
          <a:chOff x="0" y="0"/>
          <a:chExt cx="0" cy="0"/>
        </a:xfrm>
      </p:grpSpPr>
      <p:sp>
        <p:nvSpPr>
          <p:cNvPr id="360" name="Google Shape;360;p75"/>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61" name="Google Shape;361;p75"/>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62" name="Google Shape;362;p75"/>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63" name="Google Shape;363;p75"/>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64" name="Google Shape;364;p75"/>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65" name="Google Shape;365;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366" name="Shape 366"/>
        <p:cNvGrpSpPr/>
        <p:nvPr/>
      </p:nvGrpSpPr>
      <p:grpSpPr>
        <a:xfrm>
          <a:off x="0" y="0"/>
          <a:ext cx="0" cy="0"/>
          <a:chOff x="0" y="0"/>
          <a:chExt cx="0" cy="0"/>
        </a:xfrm>
      </p:grpSpPr>
      <p:sp>
        <p:nvSpPr>
          <p:cNvPr id="367" name="Google Shape;367;p76"/>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68" name="Google Shape;368;p76"/>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69" name="Google Shape;369;p76"/>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70" name="Google Shape;370;p76"/>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71" name="Google Shape;371;p76"/>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72" name="Google Shape;372;p76"/>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73" name="Google Shape;373;p76"/>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74" name="Google Shape;374;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375" name="Shape 375"/>
        <p:cNvGrpSpPr/>
        <p:nvPr/>
      </p:nvGrpSpPr>
      <p:grpSpPr>
        <a:xfrm>
          <a:off x="0" y="0"/>
          <a:ext cx="0" cy="0"/>
          <a:chOff x="0" y="0"/>
          <a:chExt cx="0" cy="0"/>
        </a:xfrm>
      </p:grpSpPr>
      <p:sp>
        <p:nvSpPr>
          <p:cNvPr id="376" name="Google Shape;376;p77"/>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377" name="Google Shape;377;p77"/>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
        <p:nvSpPr>
          <p:cNvPr id="378" name="Google Shape;378;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379" name="Shape 379"/>
        <p:cNvGrpSpPr/>
        <p:nvPr/>
      </p:nvGrpSpPr>
      <p:grpSpPr>
        <a:xfrm>
          <a:off x="0" y="0"/>
          <a:ext cx="0" cy="0"/>
          <a:chOff x="0" y="0"/>
          <a:chExt cx="0" cy="0"/>
        </a:xfrm>
      </p:grpSpPr>
      <p:sp>
        <p:nvSpPr>
          <p:cNvPr id="380" name="Google Shape;380;p78"/>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81" name="Google Shape;381;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382" name="Shape 382"/>
        <p:cNvGrpSpPr/>
        <p:nvPr/>
      </p:nvGrpSpPr>
      <p:grpSpPr>
        <a:xfrm>
          <a:off x="0" y="0"/>
          <a:ext cx="0" cy="0"/>
          <a:chOff x="0" y="0"/>
          <a:chExt cx="0" cy="0"/>
        </a:xfrm>
      </p:grpSpPr>
      <p:sp>
        <p:nvSpPr>
          <p:cNvPr id="383" name="Google Shape;383;p79"/>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84" name="Google Shape;384;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385" name="Shape 385"/>
        <p:cNvGrpSpPr/>
        <p:nvPr/>
      </p:nvGrpSpPr>
      <p:grpSpPr>
        <a:xfrm>
          <a:off x="0" y="0"/>
          <a:ext cx="0" cy="0"/>
          <a:chOff x="0" y="0"/>
          <a:chExt cx="0" cy="0"/>
        </a:xfrm>
      </p:grpSpPr>
      <p:sp>
        <p:nvSpPr>
          <p:cNvPr id="386" name="Google Shape;386;p8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87" name="Google Shape;387;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388" name="Shape 388"/>
        <p:cNvGrpSpPr/>
        <p:nvPr/>
      </p:nvGrpSpPr>
      <p:grpSpPr>
        <a:xfrm>
          <a:off x="0" y="0"/>
          <a:ext cx="0" cy="0"/>
          <a:chOff x="0" y="0"/>
          <a:chExt cx="0" cy="0"/>
        </a:xfrm>
      </p:grpSpPr>
      <p:sp>
        <p:nvSpPr>
          <p:cNvPr id="389" name="Google Shape;389;p8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90" name="Google Shape;390;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391" name="Shape 391"/>
        <p:cNvGrpSpPr/>
        <p:nvPr/>
      </p:nvGrpSpPr>
      <p:grpSpPr>
        <a:xfrm>
          <a:off x="0" y="0"/>
          <a:ext cx="0" cy="0"/>
          <a:chOff x="0" y="0"/>
          <a:chExt cx="0" cy="0"/>
        </a:xfrm>
      </p:grpSpPr>
      <p:sp>
        <p:nvSpPr>
          <p:cNvPr id="392" name="Google Shape;392;p82"/>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93" name="Google Shape;393;p82"/>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94" name="Google Shape;394;p82"/>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95" name="Google Shape;395;p82"/>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96" name="Google Shape;396;p82"/>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97" name="Google Shape;397;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398" name="Shape 398"/>
        <p:cNvGrpSpPr/>
        <p:nvPr/>
      </p:nvGrpSpPr>
      <p:grpSpPr>
        <a:xfrm>
          <a:off x="0" y="0"/>
          <a:ext cx="0" cy="0"/>
          <a:chOff x="0" y="0"/>
          <a:chExt cx="0" cy="0"/>
        </a:xfrm>
      </p:grpSpPr>
      <p:sp>
        <p:nvSpPr>
          <p:cNvPr id="399" name="Google Shape;399;p8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00" name="Google Shape;400;p83"/>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01" name="Google Shape;401;p83"/>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02" name="Google Shape;402;p83"/>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03" name="Google Shape;403;p83"/>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04" name="Google Shape;404;p83"/>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05" name="Google Shape;405;p83"/>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06" name="Google Shape;406;p83"/>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07" name="Google Shape;407;p83"/>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08" name="Google Shape;408;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409" name="Shape 409"/>
        <p:cNvGrpSpPr/>
        <p:nvPr/>
      </p:nvGrpSpPr>
      <p:grpSpPr>
        <a:xfrm>
          <a:off x="0" y="0"/>
          <a:ext cx="0" cy="0"/>
          <a:chOff x="0" y="0"/>
          <a:chExt cx="0" cy="0"/>
        </a:xfrm>
      </p:grpSpPr>
      <p:sp>
        <p:nvSpPr>
          <p:cNvPr id="410" name="Google Shape;410;p84"/>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11" name="Google Shape;411;p84"/>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412" name="Google Shape;412;p84"/>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13" name="Google Shape;413;p84"/>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414" name="Google Shape;414;p84"/>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15" name="Google Shape;415;p84"/>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416" name="Google Shape;416;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417" name="Shape 417"/>
        <p:cNvGrpSpPr/>
        <p:nvPr/>
      </p:nvGrpSpPr>
      <p:grpSpPr>
        <a:xfrm>
          <a:off x="0" y="0"/>
          <a:ext cx="0" cy="0"/>
          <a:chOff x="0" y="0"/>
          <a:chExt cx="0" cy="0"/>
        </a:xfrm>
      </p:grpSpPr>
      <p:sp>
        <p:nvSpPr>
          <p:cNvPr id="418" name="Google Shape;418;p85"/>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19" name="Google Shape;419;p85"/>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20" name="Google Shape;420;p85"/>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21" name="Google Shape;421;p85"/>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22" name="Google Shape;422;p85"/>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23" name="Google Shape;423;p85"/>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24" name="Google Shape;424;p85"/>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25" name="Google Shape;425;p85"/>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26" name="Google Shape;426;p85"/>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27" name="Google Shape;427;p85"/>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28" name="Google Shape;428;p85"/>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29" name="Google Shape;429;p85"/>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30" name="Google Shape;430;p85"/>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31" name="Google Shape;431;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86"/>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4" name="Google Shape;434;p86"/>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435" name="Google Shape;435;p86"/>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436" name="Google Shape;436;p86"/>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437" name="Google Shape;437;p86"/>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438" name="Google Shape;438;p86"/>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439" name="Google Shape;439;p86"/>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40" name="Google Shape;440;p86"/>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441" name="Google Shape;441;p86"/>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42" name="Google Shape;442;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443" name="Shape 443"/>
        <p:cNvGrpSpPr/>
        <p:nvPr/>
      </p:nvGrpSpPr>
      <p:grpSpPr>
        <a:xfrm>
          <a:off x="0" y="0"/>
          <a:ext cx="0" cy="0"/>
          <a:chOff x="0" y="0"/>
          <a:chExt cx="0" cy="0"/>
        </a:xfrm>
      </p:grpSpPr>
      <p:sp>
        <p:nvSpPr>
          <p:cNvPr id="444" name="Google Shape;444;p87"/>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445" name="Google Shape;445;p8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46" name="Google Shape;446;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447" name="Shape 447"/>
        <p:cNvGrpSpPr/>
        <p:nvPr/>
      </p:nvGrpSpPr>
      <p:grpSpPr>
        <a:xfrm>
          <a:off x="0" y="0"/>
          <a:ext cx="0" cy="0"/>
          <a:chOff x="0" y="0"/>
          <a:chExt cx="0" cy="0"/>
        </a:xfrm>
      </p:grpSpPr>
      <p:sp>
        <p:nvSpPr>
          <p:cNvPr id="448" name="Google Shape;448;p8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49" name="Google Shape;449;p88"/>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450" name="Google Shape;450;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451" name="Shape 451"/>
        <p:cNvGrpSpPr/>
        <p:nvPr/>
      </p:nvGrpSpPr>
      <p:grpSpPr>
        <a:xfrm>
          <a:off x="0" y="0"/>
          <a:ext cx="0" cy="0"/>
          <a:chOff x="0" y="0"/>
          <a:chExt cx="0" cy="0"/>
        </a:xfrm>
      </p:grpSpPr>
      <p:sp>
        <p:nvSpPr>
          <p:cNvPr id="452" name="Google Shape;452;p89"/>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53" name="Google Shape;453;p8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454" name="Google Shape;454;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455" name="Shape 455"/>
        <p:cNvGrpSpPr/>
        <p:nvPr/>
      </p:nvGrpSpPr>
      <p:grpSpPr>
        <a:xfrm>
          <a:off x="0" y="0"/>
          <a:ext cx="0" cy="0"/>
          <a:chOff x="0" y="0"/>
          <a:chExt cx="0" cy="0"/>
        </a:xfrm>
      </p:grpSpPr>
      <p:sp>
        <p:nvSpPr>
          <p:cNvPr id="456" name="Google Shape;456;p90"/>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57" name="Google Shape;457;p90"/>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458" name="Google Shape;458;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459" name="Shape 459"/>
        <p:cNvGrpSpPr/>
        <p:nvPr/>
      </p:nvGrpSpPr>
      <p:grpSpPr>
        <a:xfrm>
          <a:off x="0" y="0"/>
          <a:ext cx="0" cy="0"/>
          <a:chOff x="0" y="0"/>
          <a:chExt cx="0" cy="0"/>
        </a:xfrm>
      </p:grpSpPr>
      <p:sp>
        <p:nvSpPr>
          <p:cNvPr id="460" name="Google Shape;460;p91"/>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61" name="Google Shape;461;p91"/>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462" name="Google Shape;462;p91"/>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
        <p:nvSpPr>
          <p:cNvPr id="463" name="Google Shape;463;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464" name="Shape 464"/>
        <p:cNvGrpSpPr/>
        <p:nvPr/>
      </p:nvGrpSpPr>
      <p:grpSpPr>
        <a:xfrm>
          <a:off x="0" y="0"/>
          <a:ext cx="0" cy="0"/>
          <a:chOff x="0" y="0"/>
          <a:chExt cx="0" cy="0"/>
        </a:xfrm>
      </p:grpSpPr>
      <p:sp>
        <p:nvSpPr>
          <p:cNvPr id="465" name="Google Shape;465;p9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66" name="Google Shape;466;p92"/>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67" name="Google Shape;467;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468" name="Shape 468"/>
        <p:cNvGrpSpPr/>
        <p:nvPr/>
      </p:nvGrpSpPr>
      <p:grpSpPr>
        <a:xfrm>
          <a:off x="0" y="0"/>
          <a:ext cx="0" cy="0"/>
          <a:chOff x="0" y="0"/>
          <a:chExt cx="0" cy="0"/>
        </a:xfrm>
      </p:grpSpPr>
      <p:sp>
        <p:nvSpPr>
          <p:cNvPr id="469" name="Google Shape;469;p9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70" name="Google Shape;470;p93"/>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71" name="Google Shape;471;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58" Type="http://schemas.openxmlformats.org/officeDocument/2006/relationships/theme" Target="../theme/theme3.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31" Type="http://schemas.openxmlformats.org/officeDocument/2006/relationships/slideLayout" Target="../slideLayouts/slideLayout88.xml"/><Relationship Id="rId30" Type="http://schemas.openxmlformats.org/officeDocument/2006/relationships/slideLayout" Target="../slideLayouts/slideLayout87.xml"/><Relationship Id="rId33" Type="http://schemas.openxmlformats.org/officeDocument/2006/relationships/slideLayout" Target="../slideLayouts/slideLayout90.xml"/><Relationship Id="rId32" Type="http://schemas.openxmlformats.org/officeDocument/2006/relationships/slideLayout" Target="../slideLayouts/slideLayout89.xml"/><Relationship Id="rId35" Type="http://schemas.openxmlformats.org/officeDocument/2006/relationships/theme" Target="../theme/theme2.xml"/><Relationship Id="rId34" Type="http://schemas.openxmlformats.org/officeDocument/2006/relationships/slideLayout" Target="../slideLayouts/slideLayout91.xml"/><Relationship Id="rId20" Type="http://schemas.openxmlformats.org/officeDocument/2006/relationships/slideLayout" Target="../slideLayouts/slideLayout77.xml"/><Relationship Id="rId22" Type="http://schemas.openxmlformats.org/officeDocument/2006/relationships/slideLayout" Target="../slideLayouts/slideLayout79.xml"/><Relationship Id="rId21" Type="http://schemas.openxmlformats.org/officeDocument/2006/relationships/slideLayout" Target="../slideLayouts/slideLayout78.xml"/><Relationship Id="rId24" Type="http://schemas.openxmlformats.org/officeDocument/2006/relationships/slideLayout" Target="../slideLayouts/slideLayout81.xml"/><Relationship Id="rId23" Type="http://schemas.openxmlformats.org/officeDocument/2006/relationships/slideLayout" Target="../slideLayouts/slideLayout80.xml"/><Relationship Id="rId26" Type="http://schemas.openxmlformats.org/officeDocument/2006/relationships/slideLayout" Target="../slideLayouts/slideLayout83.xml"/><Relationship Id="rId25" Type="http://schemas.openxmlformats.org/officeDocument/2006/relationships/slideLayout" Target="../slideLayouts/slideLayout82.xml"/><Relationship Id="rId28" Type="http://schemas.openxmlformats.org/officeDocument/2006/relationships/slideLayout" Target="../slideLayouts/slideLayout85.xml"/><Relationship Id="rId27" Type="http://schemas.openxmlformats.org/officeDocument/2006/relationships/slideLayout" Target="../slideLayouts/slideLayout84.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10" Type="http://schemas.openxmlformats.org/officeDocument/2006/relationships/slideLayout" Target="../slideLayouts/slideLayout67.xml"/><Relationship Id="rId13" Type="http://schemas.openxmlformats.org/officeDocument/2006/relationships/slideLayout" Target="../slideLayouts/slideLayout70.xml"/><Relationship Id="rId12" Type="http://schemas.openxmlformats.org/officeDocument/2006/relationships/slideLayout" Target="../slideLayouts/slideLayout69.xml"/><Relationship Id="rId15" Type="http://schemas.openxmlformats.org/officeDocument/2006/relationships/slideLayout" Target="../slideLayouts/slideLayout72.xml"/><Relationship Id="rId14" Type="http://schemas.openxmlformats.org/officeDocument/2006/relationships/slideLayout" Target="../slideLayouts/slideLayout71.xml"/><Relationship Id="rId17" Type="http://schemas.openxmlformats.org/officeDocument/2006/relationships/slideLayout" Target="../slideLayouts/slideLayout74.xml"/><Relationship Id="rId16" Type="http://schemas.openxmlformats.org/officeDocument/2006/relationships/slideLayout" Target="../slideLayouts/slideLayout73.xml"/><Relationship Id="rId19" Type="http://schemas.openxmlformats.org/officeDocument/2006/relationships/slideLayout" Target="../slideLayouts/slideLayout76.xml"/><Relationship Id="rId1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88" name="Shape 288"/>
        <p:cNvGrpSpPr/>
        <p:nvPr/>
      </p:nvGrpSpPr>
      <p:grpSpPr>
        <a:xfrm>
          <a:off x="0" y="0"/>
          <a:ext cx="0" cy="0"/>
          <a:chOff x="0" y="0"/>
          <a:chExt cx="0" cy="0"/>
        </a:xfrm>
      </p:grpSpPr>
      <p:sp>
        <p:nvSpPr>
          <p:cNvPr id="289" name="Google Shape;289;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290" name="Google Shape;290;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291" name="Google Shape;291;p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Montserrat"/>
                <a:ea typeface="Montserrat"/>
                <a:cs typeface="Montserrat"/>
                <a:sym typeface="Montserrat"/>
              </a:defRPr>
            </a:lvl1pPr>
            <a:lvl2pPr lvl="1" algn="r">
              <a:buNone/>
              <a:defRPr sz="1300">
                <a:solidFill>
                  <a:schemeClr val="dk2"/>
                </a:solidFill>
                <a:latin typeface="Montserrat"/>
                <a:ea typeface="Montserrat"/>
                <a:cs typeface="Montserrat"/>
                <a:sym typeface="Montserrat"/>
              </a:defRPr>
            </a:lvl2pPr>
            <a:lvl3pPr lvl="2" algn="r">
              <a:buNone/>
              <a:defRPr sz="1300">
                <a:solidFill>
                  <a:schemeClr val="dk2"/>
                </a:solidFill>
                <a:latin typeface="Montserrat"/>
                <a:ea typeface="Montserrat"/>
                <a:cs typeface="Montserrat"/>
                <a:sym typeface="Montserrat"/>
              </a:defRPr>
            </a:lvl3pPr>
            <a:lvl4pPr lvl="3" algn="r">
              <a:buNone/>
              <a:defRPr sz="1300">
                <a:solidFill>
                  <a:schemeClr val="dk2"/>
                </a:solidFill>
                <a:latin typeface="Montserrat"/>
                <a:ea typeface="Montserrat"/>
                <a:cs typeface="Montserrat"/>
                <a:sym typeface="Montserrat"/>
              </a:defRPr>
            </a:lvl4pPr>
            <a:lvl5pPr lvl="4" algn="r">
              <a:buNone/>
              <a:defRPr sz="1300">
                <a:solidFill>
                  <a:schemeClr val="dk2"/>
                </a:solidFill>
                <a:latin typeface="Montserrat"/>
                <a:ea typeface="Montserrat"/>
                <a:cs typeface="Montserrat"/>
                <a:sym typeface="Montserrat"/>
              </a:defRPr>
            </a:lvl5pPr>
            <a:lvl6pPr lvl="5" algn="r">
              <a:buNone/>
              <a:defRPr sz="1300">
                <a:solidFill>
                  <a:schemeClr val="dk2"/>
                </a:solidFill>
                <a:latin typeface="Montserrat"/>
                <a:ea typeface="Montserrat"/>
                <a:cs typeface="Montserrat"/>
                <a:sym typeface="Montserrat"/>
              </a:defRPr>
            </a:lvl6pPr>
            <a:lvl7pPr lvl="6" algn="r">
              <a:buNone/>
              <a:defRPr sz="1300">
                <a:solidFill>
                  <a:schemeClr val="dk2"/>
                </a:solidFill>
                <a:latin typeface="Montserrat"/>
                <a:ea typeface="Montserrat"/>
                <a:cs typeface="Montserrat"/>
                <a:sym typeface="Montserrat"/>
              </a:defRPr>
            </a:lvl7pPr>
            <a:lvl8pPr lvl="7" algn="r">
              <a:buNone/>
              <a:defRPr sz="1300">
                <a:solidFill>
                  <a:schemeClr val="dk2"/>
                </a:solidFill>
                <a:latin typeface="Montserrat"/>
                <a:ea typeface="Montserrat"/>
                <a:cs typeface="Montserrat"/>
                <a:sym typeface="Montserrat"/>
              </a:defRPr>
            </a:lvl8pPr>
            <a:lvl9pPr lvl="8" algn="r">
              <a:buNone/>
              <a:defRPr sz="13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1.xml"/><Relationship Id="rId3"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4.xml"/><Relationship Id="rId3"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4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9.xml"/><Relationship Id="rId3" Type="http://schemas.openxmlformats.org/officeDocument/2006/relationships/image" Target="../media/image59.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hyperlink" Target="https://www.pokemonimagerecognition.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41.jpg"/><Relationship Id="rId4" Type="http://schemas.openxmlformats.org/officeDocument/2006/relationships/image" Target="../media/image50.jpg"/><Relationship Id="rId5" Type="http://schemas.openxmlformats.org/officeDocument/2006/relationships/image" Target="../media/image47.jpg"/><Relationship Id="rId6" Type="http://schemas.openxmlformats.org/officeDocument/2006/relationships/image" Target="../media/image6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5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65.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63.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40.png"/><Relationship Id="rId4" Type="http://schemas.openxmlformats.org/officeDocument/2006/relationships/image" Target="../media/image38.png"/><Relationship Id="rId5"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94"/>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Pokémon Image Recognition</a:t>
            </a:r>
            <a:endParaRPr/>
          </a:p>
        </p:txBody>
      </p:sp>
      <p:sp>
        <p:nvSpPr>
          <p:cNvPr id="477" name="Google Shape;477;p94"/>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3: Eric Nieters, Ritwik Raj Saxena, and Ibrahim Mamudu</a:t>
            </a:r>
            <a:endParaRPr/>
          </a:p>
        </p:txBody>
      </p:sp>
      <p:sp>
        <p:nvSpPr>
          <p:cNvPr id="478" name="Google Shape;478;p94"/>
          <p:cNvSpPr txBox="1"/>
          <p:nvPr>
            <p:ph type="ctrTitle"/>
          </p:nvPr>
        </p:nvSpPr>
        <p:spPr>
          <a:xfrm>
            <a:off x="2021100" y="3041550"/>
            <a:ext cx="51018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CS 5232 - Machine Learning and Data Mining</a:t>
            </a:r>
            <a:endParaRPr b="0" sz="2200">
              <a:latin typeface="Montserrat ExtraLight"/>
              <a:ea typeface="Montserrat ExtraLight"/>
              <a:cs typeface="Montserrat ExtraLight"/>
              <a:sym typeface="Montserrat ExtraLight"/>
            </a:endParaRPr>
          </a:p>
        </p:txBody>
      </p:sp>
      <p:cxnSp>
        <p:nvCxnSpPr>
          <p:cNvPr id="479" name="Google Shape;479;p94"/>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80" name="Google Shape;480;p94"/>
          <p:cNvSpPr txBox="1"/>
          <p:nvPr/>
        </p:nvSpPr>
        <p:spPr>
          <a:xfrm>
            <a:off x="0" y="4986850"/>
            <a:ext cx="300300" cy="95571300"/>
          </a:xfrm>
          <a:prstGeom prst="rect">
            <a:avLst/>
          </a:prstGeom>
          <a:noFill/>
          <a:ln>
            <a:noFill/>
          </a:ln>
        </p:spPr>
        <p:txBody>
          <a:bodyPr anchorCtr="0" anchor="t" bIns="91425" lIns="91425" spcFirstLastPara="1" rIns="91425" wrap="square" tIns="91425">
            <a:spAutoFit/>
          </a:bodyPr>
          <a:lstStyle/>
          <a:p>
            <a:pPr indent="0" lvl="0" marL="12700" rtl="0" algn="l">
              <a:lnSpc>
                <a:spcPct val="115000"/>
              </a:lnSpc>
              <a:spcBef>
                <a:spcPts val="0"/>
              </a:spcBef>
              <a:spcAft>
                <a:spcPts val="0"/>
              </a:spcAft>
              <a:buNone/>
            </a:pPr>
            <a:r>
              <a:rPr lang="en" sz="1000">
                <a:latin typeface="Comfortaa"/>
                <a:ea typeface="Comfortaa"/>
                <a:cs typeface="Comfortaa"/>
                <a:sym typeface="Comfortaa"/>
              </a:rPr>
              <a:t>1.</a:t>
            </a:r>
            <a:r>
              <a:rPr b="1" lang="en" sz="1000">
                <a:latin typeface="Comfortaa"/>
                <a:ea typeface="Comfortaa"/>
                <a:cs typeface="Comfortaa"/>
                <a:sym typeface="Comfortaa"/>
              </a:rPr>
              <a:t>Transfer Learning with Pretrained Models (CNN as Pretrained Model as well as New Classifier) performed the best on both metrics, computation time and accuracy.</a:t>
            </a:r>
            <a:endParaRPr b="1" sz="1000">
              <a:latin typeface="Comfortaa"/>
              <a:ea typeface="Comfortaa"/>
              <a:cs typeface="Comfortaa"/>
              <a:sym typeface="Comfortaa"/>
            </a:endParaRPr>
          </a:p>
          <a:p>
            <a:pPr indent="0" lvl="0" marL="12700" rtl="0" algn="l">
              <a:lnSpc>
                <a:spcPct val="115000"/>
              </a:lnSpc>
              <a:spcBef>
                <a:spcPts val="0"/>
              </a:spcBef>
              <a:spcAft>
                <a:spcPts val="0"/>
              </a:spcAft>
              <a:buNone/>
            </a:pPr>
            <a:r>
              <a:t/>
            </a:r>
            <a:endParaRPr b="1" sz="1000">
              <a:latin typeface="Comfortaa"/>
              <a:ea typeface="Comfortaa"/>
              <a:cs typeface="Comfortaa"/>
              <a:sym typeface="Comfortaa"/>
            </a:endParaRPr>
          </a:p>
          <a:p>
            <a:pPr indent="0" lvl="0" marL="12700" rtl="0" algn="l">
              <a:lnSpc>
                <a:spcPct val="115000"/>
              </a:lnSpc>
              <a:spcBef>
                <a:spcPts val="0"/>
              </a:spcBef>
              <a:spcAft>
                <a:spcPts val="0"/>
              </a:spcAft>
              <a:buNone/>
            </a:pPr>
            <a:r>
              <a:t/>
            </a:r>
            <a:endParaRPr b="1" sz="1000">
              <a:latin typeface="Comfortaa"/>
              <a:ea typeface="Comfortaa"/>
              <a:cs typeface="Comfortaa"/>
              <a:sym typeface="Comfortaa"/>
            </a:endParaRPr>
          </a:p>
          <a:p>
            <a:pPr indent="0" lvl="0" marL="12700" rtl="0" algn="l">
              <a:lnSpc>
                <a:spcPct val="115000"/>
              </a:lnSpc>
              <a:spcBef>
                <a:spcPts val="0"/>
              </a:spcBef>
              <a:spcAft>
                <a:spcPts val="0"/>
              </a:spcAft>
              <a:buNone/>
            </a:pPr>
            <a:r>
              <a:rPr lang="en" sz="1000">
                <a:latin typeface="Comfortaa"/>
                <a:ea typeface="Comfortaa"/>
                <a:cs typeface="Comfortaa"/>
                <a:sym typeface="Comfortaa"/>
              </a:rPr>
              <a:t>2.</a:t>
            </a:r>
            <a:r>
              <a:rPr b="1" lang="en" sz="1000">
                <a:latin typeface="Comfortaa"/>
                <a:ea typeface="Comfortaa"/>
                <a:cs typeface="Comfortaa"/>
                <a:sym typeface="Comfortaa"/>
              </a:rPr>
              <a:t>CNNs faired very similar to Transfer Learning on the metric of accuracy, but took longer computation times.</a:t>
            </a:r>
            <a:endParaRPr b="1" sz="1000">
              <a:latin typeface="Comfortaa"/>
              <a:ea typeface="Comfortaa"/>
              <a:cs typeface="Comfortaa"/>
              <a:sym typeface="Comfortaa"/>
            </a:endParaRPr>
          </a:p>
          <a:p>
            <a:pPr indent="0" lvl="0" marL="12700" rtl="0" algn="l">
              <a:lnSpc>
                <a:spcPct val="115000"/>
              </a:lnSpc>
              <a:spcBef>
                <a:spcPts val="0"/>
              </a:spcBef>
              <a:spcAft>
                <a:spcPts val="0"/>
              </a:spcAft>
              <a:buNone/>
            </a:pPr>
            <a:r>
              <a:t/>
            </a:r>
            <a:endParaRPr b="1" sz="1000">
              <a:latin typeface="Comfortaa"/>
              <a:ea typeface="Comfortaa"/>
              <a:cs typeface="Comfortaa"/>
              <a:sym typeface="Comfortaa"/>
            </a:endParaRPr>
          </a:p>
          <a:p>
            <a:pPr indent="0" lvl="0" marL="12700" rtl="0" algn="l">
              <a:lnSpc>
                <a:spcPct val="115000"/>
              </a:lnSpc>
              <a:spcBef>
                <a:spcPts val="0"/>
              </a:spcBef>
              <a:spcAft>
                <a:spcPts val="0"/>
              </a:spcAft>
              <a:buNone/>
            </a:pPr>
            <a:r>
              <a:rPr lang="en" sz="1000">
                <a:latin typeface="Comfortaa"/>
                <a:ea typeface="Comfortaa"/>
                <a:cs typeface="Comfortaa"/>
                <a:sym typeface="Comfortaa"/>
              </a:rPr>
              <a:t>3.</a:t>
            </a:r>
            <a:r>
              <a:rPr b="1" lang="en" sz="1000">
                <a:latin typeface="Comfortaa"/>
                <a:ea typeface="Comfortaa"/>
                <a:cs typeface="Comfortaa"/>
                <a:sym typeface="Comfortaa"/>
              </a:rPr>
              <a:t>SVM and K-NN took immensely long to execute as well as provided much poorer performance compared to the Transfer Learning and CNN models because they are not suited for image recognition. They are not good at processing image data, especially large tensors.</a:t>
            </a:r>
            <a:endParaRPr b="1" sz="1000">
              <a:latin typeface="Comfortaa"/>
              <a:ea typeface="Comfortaa"/>
              <a:cs typeface="Comfortaa"/>
              <a:sym typeface="Comfortaa"/>
            </a:endParaRPr>
          </a:p>
          <a:p>
            <a:pPr indent="0" lvl="0" marL="12700" rtl="0" algn="l">
              <a:lnSpc>
                <a:spcPct val="115000"/>
              </a:lnSpc>
              <a:spcBef>
                <a:spcPts val="0"/>
              </a:spcBef>
              <a:spcAft>
                <a:spcPts val="0"/>
              </a:spcAft>
              <a:buNone/>
            </a:pPr>
            <a:r>
              <a:t/>
            </a:r>
            <a:endParaRPr b="1" sz="1000">
              <a:latin typeface="Comfortaa"/>
              <a:ea typeface="Comfortaa"/>
              <a:cs typeface="Comfortaa"/>
              <a:sym typeface="Comfortaa"/>
            </a:endParaRPr>
          </a:p>
          <a:p>
            <a:pPr indent="0" lvl="0" marL="12700" rtl="0" algn="l">
              <a:lnSpc>
                <a:spcPct val="115000"/>
              </a:lnSpc>
              <a:spcBef>
                <a:spcPts val="0"/>
              </a:spcBef>
              <a:spcAft>
                <a:spcPts val="0"/>
              </a:spcAft>
              <a:buNone/>
            </a:pPr>
            <a:r>
              <a:rPr lang="en" sz="1000">
                <a:latin typeface="Comfortaa"/>
                <a:ea typeface="Comfortaa"/>
                <a:cs typeface="Comfortaa"/>
                <a:sym typeface="Comfortaa"/>
              </a:rPr>
              <a:t>4.</a:t>
            </a:r>
            <a:r>
              <a:rPr b="1" lang="en" sz="1000">
                <a:latin typeface="Comfortaa"/>
                <a:ea typeface="Comfortaa"/>
                <a:cs typeface="Comfortaa"/>
                <a:sym typeface="Comfortaa"/>
              </a:rPr>
              <a:t>The performance of SVM shows that it is much less suited to large datasets with a large number of classes compared to the other three algorithms.</a:t>
            </a:r>
            <a:endParaRPr b="1" sz="1000">
              <a:latin typeface="Comfortaa"/>
              <a:ea typeface="Comfortaa"/>
              <a:cs typeface="Comfortaa"/>
              <a:sym typeface="Comfortaa"/>
            </a:endParaRPr>
          </a:p>
        </p:txBody>
      </p:sp>
      <p:sp>
        <p:nvSpPr>
          <p:cNvPr id="481" name="Google Shape;481;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103"/>
          <p:cNvSpPr txBox="1"/>
          <p:nvPr>
            <p:ph idx="1" type="subTitle"/>
          </p:nvPr>
        </p:nvSpPr>
        <p:spPr>
          <a:xfrm>
            <a:off x="195900" y="336600"/>
            <a:ext cx="8752200" cy="44703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2200">
                <a:latin typeface="Comfortaa"/>
                <a:ea typeface="Comfortaa"/>
                <a:cs typeface="Comfortaa"/>
                <a:sym typeface="Comfortaa"/>
              </a:rPr>
              <a:t>We used Convolutional Neural Networks for image classification because </a:t>
            </a:r>
            <a:endParaRPr sz="2200">
              <a:latin typeface="Comfortaa"/>
              <a:ea typeface="Comfortaa"/>
              <a:cs typeface="Comfortaa"/>
              <a:sym typeface="Comfortaa"/>
            </a:endParaRPr>
          </a:p>
          <a:p>
            <a:pPr indent="-368300" lvl="0" marL="457200" rtl="0" algn="just">
              <a:lnSpc>
                <a:spcPct val="115000"/>
              </a:lnSpc>
              <a:spcBef>
                <a:spcPts val="1200"/>
              </a:spcBef>
              <a:spcAft>
                <a:spcPts val="0"/>
              </a:spcAft>
              <a:buSzPts val="2200"/>
              <a:buFont typeface="Comfortaa"/>
              <a:buAutoNum type="arabicPeriod"/>
            </a:pPr>
            <a:r>
              <a:rPr b="1" lang="en" sz="2200">
                <a:latin typeface="Comfortaa"/>
                <a:ea typeface="Comfortaa"/>
                <a:cs typeface="Comfortaa"/>
                <a:sym typeface="Comfortaa"/>
              </a:rPr>
              <a:t>Pattern identification</a:t>
            </a:r>
            <a:r>
              <a:rPr lang="en" sz="2200">
                <a:latin typeface="Comfortaa"/>
                <a:ea typeface="Comfortaa"/>
                <a:cs typeface="Comfortaa"/>
                <a:sym typeface="Comfortaa"/>
              </a:rPr>
              <a:t>: They were created specifically for image classification; they efficiently recognize patterns from the images.</a:t>
            </a:r>
            <a:endParaRPr sz="2200">
              <a:latin typeface="Comfortaa"/>
              <a:ea typeface="Comfortaa"/>
              <a:cs typeface="Comfortaa"/>
              <a:sym typeface="Comfortaa"/>
            </a:endParaRPr>
          </a:p>
          <a:p>
            <a:pPr indent="-368300" lvl="0" marL="457200" rtl="0" algn="just">
              <a:lnSpc>
                <a:spcPct val="115000"/>
              </a:lnSpc>
              <a:spcBef>
                <a:spcPts val="0"/>
              </a:spcBef>
              <a:spcAft>
                <a:spcPts val="0"/>
              </a:spcAft>
              <a:buSzPts val="2200"/>
              <a:buFont typeface="Comfortaa"/>
              <a:buAutoNum type="arabicPeriod"/>
            </a:pPr>
            <a:r>
              <a:rPr b="1" lang="en" sz="2200">
                <a:latin typeface="Comfortaa"/>
                <a:ea typeface="Comfortaa"/>
                <a:cs typeface="Comfortaa"/>
                <a:sym typeface="Comfortaa"/>
              </a:rPr>
              <a:t>Color recognition</a:t>
            </a:r>
            <a:r>
              <a:rPr lang="en" sz="2200">
                <a:latin typeface="Comfortaa"/>
                <a:ea typeface="Comfortaa"/>
                <a:cs typeface="Comfortaa"/>
                <a:sym typeface="Comfortaa"/>
              </a:rPr>
              <a:t>: They focus on efficacious color recognition and different color planes</a:t>
            </a:r>
            <a:endParaRPr sz="2200">
              <a:latin typeface="Comfortaa"/>
              <a:ea typeface="Comfortaa"/>
              <a:cs typeface="Comfortaa"/>
              <a:sym typeface="Comfortaa"/>
            </a:endParaRPr>
          </a:p>
          <a:p>
            <a:pPr indent="-368300" lvl="0" marL="457200" rtl="0" algn="just">
              <a:lnSpc>
                <a:spcPct val="115000"/>
              </a:lnSpc>
              <a:spcBef>
                <a:spcPts val="0"/>
              </a:spcBef>
              <a:spcAft>
                <a:spcPts val="0"/>
              </a:spcAft>
              <a:buSzPts val="2200"/>
              <a:buFont typeface="Comfortaa"/>
              <a:buAutoNum type="arabicPeriod"/>
            </a:pPr>
            <a:r>
              <a:rPr b="1" lang="en" sz="2200">
                <a:latin typeface="Comfortaa"/>
                <a:ea typeface="Comfortaa"/>
                <a:cs typeface="Comfortaa"/>
                <a:sym typeface="Comfortaa"/>
              </a:rPr>
              <a:t>Critical feature isolation</a:t>
            </a:r>
            <a:r>
              <a:rPr lang="en" sz="2200">
                <a:latin typeface="Comfortaa"/>
                <a:ea typeface="Comfortaa"/>
                <a:cs typeface="Comfortaa"/>
                <a:sym typeface="Comfortaa"/>
              </a:rPr>
              <a:t>: They minutely track extremely critical features, like edges, on each image to produce an immensely precise prediction. </a:t>
            </a:r>
            <a:endParaRPr sz="2200">
              <a:latin typeface="Comfortaa"/>
              <a:ea typeface="Comfortaa"/>
              <a:cs typeface="Comfortaa"/>
              <a:sym typeface="Comfortaa"/>
            </a:endParaRPr>
          </a:p>
        </p:txBody>
      </p:sp>
      <p:sp>
        <p:nvSpPr>
          <p:cNvPr id="557" name="Google Shape;557;p10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104"/>
          <p:cNvSpPr txBox="1"/>
          <p:nvPr>
            <p:ph idx="4" type="title"/>
          </p:nvPr>
        </p:nvSpPr>
        <p:spPr>
          <a:xfrm>
            <a:off x="352475" y="445025"/>
            <a:ext cx="8472300" cy="664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4375"/>
              <a:buFont typeface="Arial"/>
              <a:buNone/>
            </a:pPr>
            <a:r>
              <a:rPr b="1" lang="en" sz="3200">
                <a:solidFill>
                  <a:schemeClr val="lt1"/>
                </a:solidFill>
                <a:latin typeface="Comfortaa"/>
                <a:ea typeface="Comfortaa"/>
                <a:cs typeface="Comfortaa"/>
                <a:sym typeface="Comfortaa"/>
              </a:rPr>
              <a:t>Transfer Learning with Pre-Trained Models</a:t>
            </a:r>
            <a:endParaRPr b="1" sz="32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a:p>
        </p:txBody>
      </p:sp>
      <p:sp>
        <p:nvSpPr>
          <p:cNvPr id="563" name="Google Shape;563;p104"/>
          <p:cNvSpPr txBox="1"/>
          <p:nvPr>
            <p:ph idx="4294967295" type="body"/>
          </p:nvPr>
        </p:nvSpPr>
        <p:spPr>
          <a:xfrm>
            <a:off x="977800" y="1162550"/>
            <a:ext cx="7324800" cy="3394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Our transfer learning u</a:t>
            </a:r>
            <a:r>
              <a:rPr b="1" lang="en" sz="1400">
                <a:solidFill>
                  <a:schemeClr val="lt1"/>
                </a:solidFill>
                <a:latin typeface="Comfortaa"/>
                <a:ea typeface="Comfortaa"/>
                <a:cs typeface="Comfortaa"/>
                <a:sym typeface="Comfortaa"/>
              </a:rPr>
              <a:t>tilizes the library called </a:t>
            </a:r>
            <a:r>
              <a:rPr b="1" lang="en" sz="1400">
                <a:solidFill>
                  <a:schemeClr val="lt1"/>
                </a:solidFill>
                <a:latin typeface="Courier New"/>
                <a:ea typeface="Courier New"/>
                <a:cs typeface="Courier New"/>
                <a:sym typeface="Courier New"/>
              </a:rPr>
              <a:t>SentenceTransformers</a:t>
            </a:r>
            <a:endParaRPr b="1" sz="1400">
              <a:solidFill>
                <a:schemeClr val="lt1"/>
              </a:solidFill>
              <a:latin typeface="Courier New"/>
              <a:ea typeface="Courier New"/>
              <a:cs typeface="Courier New"/>
              <a:sym typeface="Courier New"/>
            </a:endParaRPr>
          </a:p>
          <a:p>
            <a:pPr indent="-317500" lvl="1" marL="914400" rtl="0" algn="l">
              <a:spcBef>
                <a:spcPts val="0"/>
              </a:spcBef>
              <a:spcAft>
                <a:spcPts val="0"/>
              </a:spcAft>
              <a:buClr>
                <a:schemeClr val="lt1"/>
              </a:buClr>
              <a:buSzPts val="1400"/>
              <a:buFont typeface="Comfortaa"/>
              <a:buChar char="-"/>
            </a:pPr>
            <a:r>
              <a:rPr b="1" lang="en">
                <a:solidFill>
                  <a:schemeClr val="lt1"/>
                </a:solidFill>
                <a:latin typeface="Comfortaa"/>
                <a:ea typeface="Comfortaa"/>
                <a:cs typeface="Comfortaa"/>
                <a:sym typeface="Comfortaa"/>
              </a:rPr>
              <a:t>A library for sentence, text and image embeddings.</a:t>
            </a:r>
            <a:endParaRPr b="1">
              <a:solidFill>
                <a:schemeClr val="lt1"/>
              </a:solidFill>
              <a:latin typeface="Comfortaa"/>
              <a:ea typeface="Comfortaa"/>
              <a:cs typeface="Comfortaa"/>
              <a:sym typeface="Comfortaa"/>
            </a:endParaRPr>
          </a:p>
          <a:p>
            <a:pPr indent="-317500" lvl="1" marL="914400" rtl="0" algn="l">
              <a:spcBef>
                <a:spcPts val="0"/>
              </a:spcBef>
              <a:spcAft>
                <a:spcPts val="0"/>
              </a:spcAft>
              <a:buClr>
                <a:schemeClr val="lt1"/>
              </a:buClr>
              <a:buSzPts val="1400"/>
              <a:buFont typeface="Comfortaa"/>
              <a:buChar char="-"/>
            </a:pPr>
            <a:r>
              <a:rPr b="1" lang="en">
                <a:solidFill>
                  <a:schemeClr val="lt1"/>
                </a:solidFill>
                <a:latin typeface="Comfortaa"/>
                <a:ea typeface="Comfortaa"/>
                <a:cs typeface="Comfortaa"/>
                <a:sym typeface="Comfortaa"/>
              </a:rPr>
              <a:t>Similar to “implementing Google” using your own detected vocabulary.</a:t>
            </a:r>
            <a:endParaRPr b="1">
              <a:solidFill>
                <a:schemeClr val="lt1"/>
              </a:solidFill>
              <a:latin typeface="Comfortaa"/>
              <a:ea typeface="Comfortaa"/>
              <a:cs typeface="Comfortaa"/>
              <a:sym typeface="Comfortaa"/>
            </a:endParaRPr>
          </a:p>
          <a:p>
            <a:pPr indent="-317500" lvl="1" marL="914400" rtl="0" algn="l">
              <a:spcBef>
                <a:spcPts val="0"/>
              </a:spcBef>
              <a:spcAft>
                <a:spcPts val="0"/>
              </a:spcAft>
              <a:buClr>
                <a:schemeClr val="lt1"/>
              </a:buClr>
              <a:buSzPts val="1400"/>
              <a:buFont typeface="Comfortaa"/>
              <a:buChar char="-"/>
            </a:pPr>
            <a:r>
              <a:rPr b="1" lang="en">
                <a:solidFill>
                  <a:schemeClr val="lt1"/>
                </a:solidFill>
                <a:latin typeface="Comfortaa"/>
                <a:ea typeface="Comfortaa"/>
                <a:cs typeface="Comfortaa"/>
                <a:sym typeface="Comfortaa"/>
              </a:rPr>
              <a:t>Works with multiple languages.</a:t>
            </a:r>
            <a:endParaRPr b="1">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Detects over 1,000,000,000+ pairs by using a 256 dimension vector field that can plot images and sentences near each other.</a:t>
            </a:r>
            <a:endParaRPr b="1" sz="1400">
              <a:solidFill>
                <a:schemeClr val="lt1"/>
              </a:solidFill>
              <a:latin typeface="Comfortaa"/>
              <a:ea typeface="Comfortaa"/>
              <a:cs typeface="Comfortaa"/>
              <a:sym typeface="Comfortaa"/>
            </a:endParaRPr>
          </a:p>
          <a:p>
            <a:pPr indent="-317500" lvl="1" marL="914400" rtl="0" algn="l">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K-Nearest Neighbor on steroids.</a:t>
            </a:r>
            <a:endParaRPr b="1" sz="1400">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Can detect the top five most similar pairs of sentences:</a:t>
            </a:r>
            <a:endParaRPr b="1" sz="1400">
              <a:solidFill>
                <a:schemeClr val="lt1"/>
              </a:solidFill>
              <a:latin typeface="Comfortaa"/>
              <a:ea typeface="Comfortaa"/>
              <a:cs typeface="Comfortaa"/>
              <a:sym typeface="Comfortaa"/>
            </a:endParaRPr>
          </a:p>
        </p:txBody>
      </p:sp>
      <p:pic>
        <p:nvPicPr>
          <p:cNvPr id="564" name="Google Shape;564;p104"/>
          <p:cNvPicPr preferRelativeResize="0"/>
          <p:nvPr/>
        </p:nvPicPr>
        <p:blipFill>
          <a:blip r:embed="rId3">
            <a:alphaModFix/>
          </a:blip>
          <a:stretch>
            <a:fillRect/>
          </a:stretch>
        </p:blipFill>
        <p:spPr>
          <a:xfrm>
            <a:off x="2601487" y="3685100"/>
            <a:ext cx="3941025" cy="1366975"/>
          </a:xfrm>
          <a:prstGeom prst="rect">
            <a:avLst/>
          </a:prstGeom>
          <a:noFill/>
          <a:ln>
            <a:noFill/>
          </a:ln>
        </p:spPr>
      </p:pic>
      <p:sp>
        <p:nvSpPr>
          <p:cNvPr id="565" name="Google Shape;565;p10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9" name="Shape 569"/>
        <p:cNvGrpSpPr/>
        <p:nvPr/>
      </p:nvGrpSpPr>
      <p:grpSpPr>
        <a:xfrm>
          <a:off x="0" y="0"/>
          <a:ext cx="0" cy="0"/>
          <a:chOff x="0" y="0"/>
          <a:chExt cx="0" cy="0"/>
        </a:xfrm>
      </p:grpSpPr>
      <p:pic>
        <p:nvPicPr>
          <p:cNvPr id="570" name="Google Shape;570;p105"/>
          <p:cNvPicPr preferRelativeResize="0"/>
          <p:nvPr/>
        </p:nvPicPr>
        <p:blipFill>
          <a:blip r:embed="rId4">
            <a:alphaModFix/>
          </a:blip>
          <a:stretch>
            <a:fillRect/>
          </a:stretch>
        </p:blipFill>
        <p:spPr>
          <a:xfrm>
            <a:off x="1502250" y="819600"/>
            <a:ext cx="5829300" cy="3381375"/>
          </a:xfrm>
          <a:prstGeom prst="rect">
            <a:avLst/>
          </a:prstGeom>
          <a:noFill/>
          <a:ln>
            <a:noFill/>
          </a:ln>
        </p:spPr>
      </p:pic>
      <p:sp>
        <p:nvSpPr>
          <p:cNvPr id="571" name="Google Shape;571;p105"/>
          <p:cNvSpPr txBox="1"/>
          <p:nvPr/>
        </p:nvSpPr>
        <p:spPr>
          <a:xfrm>
            <a:off x="1272125" y="83925"/>
            <a:ext cx="6369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Comfortaa"/>
                <a:ea typeface="Comfortaa"/>
                <a:cs typeface="Comfortaa"/>
                <a:sym typeface="Comfortaa"/>
              </a:rPr>
              <a:t>Source: https://www.sbert.net/examples/applications/image-search/README.html</a:t>
            </a:r>
            <a:endParaRPr b="1" sz="1100">
              <a:solidFill>
                <a:schemeClr val="lt1"/>
              </a:solidFill>
              <a:latin typeface="Comfortaa"/>
              <a:ea typeface="Comfortaa"/>
              <a:cs typeface="Comfortaa"/>
              <a:sym typeface="Comfortaa"/>
            </a:endParaRPr>
          </a:p>
        </p:txBody>
      </p:sp>
      <p:sp>
        <p:nvSpPr>
          <p:cNvPr id="572" name="Google Shape;572;p10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106"/>
          <p:cNvSpPr txBox="1"/>
          <p:nvPr>
            <p:ph type="title"/>
          </p:nvPr>
        </p:nvSpPr>
        <p:spPr>
          <a:xfrm>
            <a:off x="191375" y="344175"/>
            <a:ext cx="4098900" cy="811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K-Nearest Neighbor</a:t>
            </a:r>
            <a:endParaRPr b="1" sz="3200">
              <a:solidFill>
                <a:schemeClr val="lt1"/>
              </a:solidFill>
              <a:latin typeface="Comfortaa"/>
              <a:ea typeface="Comfortaa"/>
              <a:cs typeface="Comfortaa"/>
              <a:sym typeface="Comfortaa"/>
            </a:endParaRPr>
          </a:p>
        </p:txBody>
      </p:sp>
      <p:sp>
        <p:nvSpPr>
          <p:cNvPr id="578" name="Google Shape;578;p106"/>
          <p:cNvSpPr txBox="1"/>
          <p:nvPr>
            <p:ph idx="4294967295" type="body"/>
          </p:nvPr>
        </p:nvSpPr>
        <p:spPr>
          <a:xfrm>
            <a:off x="333400" y="1191725"/>
            <a:ext cx="5120400" cy="34242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Our “from scratch” algorithm which uses no machine learning libraries.</a:t>
            </a:r>
            <a:endParaRPr b="1" sz="1400">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All images of Pokémon get converted into an array that counts the number of times that 256 total colors appear in each image.</a:t>
            </a:r>
            <a:endParaRPr b="1" sz="1400">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Euclidean Distance is measured between the tested Pokémon and every single Pokémon image in the dataset.</a:t>
            </a:r>
            <a:endParaRPr b="1" sz="1400">
              <a:solidFill>
                <a:schemeClr val="lt1"/>
              </a:solidFill>
              <a:latin typeface="Comfortaa"/>
              <a:ea typeface="Comfortaa"/>
              <a:cs typeface="Comfortaa"/>
              <a:sym typeface="Comfortaa"/>
            </a:endParaRPr>
          </a:p>
          <a:p>
            <a:pPr indent="-317500" lvl="1" marL="914400" rtl="0" algn="l">
              <a:lnSpc>
                <a:spcPct val="115000"/>
              </a:lnSpc>
              <a:spcBef>
                <a:spcPts val="0"/>
              </a:spcBef>
              <a:spcAft>
                <a:spcPts val="0"/>
              </a:spcAft>
              <a:buClr>
                <a:schemeClr val="lt1"/>
              </a:buClr>
              <a:buSzPts val="1400"/>
              <a:buFont typeface="Comfortaa"/>
              <a:buChar char="-"/>
            </a:pPr>
            <a:r>
              <a:rPr b="1" lang="en">
                <a:solidFill>
                  <a:schemeClr val="lt1"/>
                </a:solidFill>
                <a:latin typeface="Comfortaa"/>
                <a:ea typeface="Comfortaa"/>
                <a:cs typeface="Comfortaa"/>
                <a:sym typeface="Comfortaa"/>
              </a:rPr>
              <a:t>The “shortest” distance between the trained set and the tested Pokémon is stored in ranking order.</a:t>
            </a:r>
            <a:endParaRPr b="1">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The most difficult algorithm to implement for our project!</a:t>
            </a:r>
            <a:endParaRPr b="1" sz="1400">
              <a:solidFill>
                <a:schemeClr val="lt1"/>
              </a:solidFill>
              <a:latin typeface="Comfortaa"/>
              <a:ea typeface="Comfortaa"/>
              <a:cs typeface="Comfortaa"/>
              <a:sym typeface="Comfortaa"/>
            </a:endParaRPr>
          </a:p>
        </p:txBody>
      </p:sp>
      <p:pic>
        <p:nvPicPr>
          <p:cNvPr id="579" name="Google Shape;579;p106"/>
          <p:cNvPicPr preferRelativeResize="0"/>
          <p:nvPr/>
        </p:nvPicPr>
        <p:blipFill>
          <a:blip r:embed="rId3">
            <a:alphaModFix/>
          </a:blip>
          <a:stretch>
            <a:fillRect/>
          </a:stretch>
        </p:blipFill>
        <p:spPr>
          <a:xfrm>
            <a:off x="5582925" y="666088"/>
            <a:ext cx="3059799" cy="3811324"/>
          </a:xfrm>
          <a:prstGeom prst="rect">
            <a:avLst/>
          </a:prstGeom>
          <a:noFill/>
          <a:ln>
            <a:noFill/>
          </a:ln>
        </p:spPr>
      </p:pic>
      <p:sp>
        <p:nvSpPr>
          <p:cNvPr id="580" name="Google Shape;580;p106"/>
          <p:cNvSpPr txBox="1"/>
          <p:nvPr/>
        </p:nvSpPr>
        <p:spPr>
          <a:xfrm>
            <a:off x="5306400" y="4615975"/>
            <a:ext cx="4468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Comfortaa"/>
                <a:ea typeface="Comfortaa"/>
                <a:cs typeface="Comfortaa"/>
                <a:sym typeface="Comfortaa"/>
              </a:rPr>
              <a:t>Source: https://pngimg.com/image/27696</a:t>
            </a:r>
            <a:endParaRPr b="1" sz="1100">
              <a:solidFill>
                <a:schemeClr val="lt1"/>
              </a:solidFill>
              <a:latin typeface="Comfortaa"/>
              <a:ea typeface="Comfortaa"/>
              <a:cs typeface="Comfortaa"/>
              <a:sym typeface="Comfortaa"/>
            </a:endParaRPr>
          </a:p>
        </p:txBody>
      </p:sp>
      <p:sp>
        <p:nvSpPr>
          <p:cNvPr id="581" name="Google Shape;581;p10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07"/>
          <p:cNvSpPr txBox="1"/>
          <p:nvPr>
            <p:ph type="title"/>
          </p:nvPr>
        </p:nvSpPr>
        <p:spPr>
          <a:xfrm>
            <a:off x="191375" y="204525"/>
            <a:ext cx="5340000" cy="811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Support Vector Machines (SVM)</a:t>
            </a:r>
            <a:endParaRPr b="1" sz="3200">
              <a:solidFill>
                <a:schemeClr val="lt1"/>
              </a:solidFill>
              <a:latin typeface="Comfortaa"/>
              <a:ea typeface="Comfortaa"/>
              <a:cs typeface="Comfortaa"/>
              <a:sym typeface="Comfortaa"/>
            </a:endParaRPr>
          </a:p>
        </p:txBody>
      </p:sp>
      <p:sp>
        <p:nvSpPr>
          <p:cNvPr id="587" name="Google Shape;587;p107"/>
          <p:cNvSpPr txBox="1"/>
          <p:nvPr>
            <p:ph idx="4294967295" type="body"/>
          </p:nvPr>
        </p:nvSpPr>
        <p:spPr>
          <a:xfrm>
            <a:off x="333400" y="1191725"/>
            <a:ext cx="5120400" cy="34242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SVMs aim to find the optimal hyperplane to separate different classes while maximizing the margin between the closest data points (support vectors).</a:t>
            </a:r>
            <a:endParaRPr b="1" sz="1400">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Not very well suited to image recognition, but work well for smaller datasets and “plottable” data.</a:t>
            </a:r>
            <a:endParaRPr b="1" sz="1400">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Was still utilized in the experiment to show the which algorithms must and must not be used for image detection.</a:t>
            </a:r>
            <a:endParaRPr b="1" sz="1400">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Accuracy was difficult to improve upon, as well as computation time. </a:t>
            </a:r>
            <a:endParaRPr b="1" sz="1400">
              <a:solidFill>
                <a:schemeClr val="lt1"/>
              </a:solidFill>
              <a:latin typeface="Comfortaa"/>
              <a:ea typeface="Comfortaa"/>
              <a:cs typeface="Comfortaa"/>
              <a:sym typeface="Comfortaa"/>
            </a:endParaRPr>
          </a:p>
          <a:p>
            <a:pPr indent="-317500" lvl="1" marL="914400" rtl="0" algn="l">
              <a:lnSpc>
                <a:spcPct val="115000"/>
              </a:lnSpc>
              <a:spcBef>
                <a:spcPts val="0"/>
              </a:spcBef>
              <a:spcAft>
                <a:spcPts val="0"/>
              </a:spcAft>
              <a:buClr>
                <a:schemeClr val="lt1"/>
              </a:buClr>
              <a:buSzPts val="1400"/>
              <a:buFont typeface="Comfortaa"/>
              <a:buChar char="-"/>
            </a:pPr>
            <a:r>
              <a:rPr b="1" lang="en">
                <a:solidFill>
                  <a:schemeClr val="lt1"/>
                </a:solidFill>
                <a:latin typeface="Comfortaa"/>
                <a:ea typeface="Comfortaa"/>
                <a:cs typeface="Comfortaa"/>
                <a:sym typeface="Comfortaa"/>
              </a:rPr>
              <a:t>The least recommended algorithm for a project like this.</a:t>
            </a:r>
            <a:endParaRPr b="1">
              <a:solidFill>
                <a:schemeClr val="lt1"/>
              </a:solidFill>
              <a:latin typeface="Comfortaa"/>
              <a:ea typeface="Comfortaa"/>
              <a:cs typeface="Comfortaa"/>
              <a:sym typeface="Comfortaa"/>
            </a:endParaRPr>
          </a:p>
        </p:txBody>
      </p:sp>
      <p:pic>
        <p:nvPicPr>
          <p:cNvPr id="588" name="Google Shape;588;p107"/>
          <p:cNvPicPr preferRelativeResize="0"/>
          <p:nvPr/>
        </p:nvPicPr>
        <p:blipFill>
          <a:blip r:embed="rId3">
            <a:alphaModFix/>
          </a:blip>
          <a:stretch>
            <a:fillRect/>
          </a:stretch>
        </p:blipFill>
        <p:spPr>
          <a:xfrm>
            <a:off x="6036700" y="1583050"/>
            <a:ext cx="2466149" cy="2342475"/>
          </a:xfrm>
          <a:prstGeom prst="rect">
            <a:avLst/>
          </a:prstGeom>
          <a:noFill/>
          <a:ln>
            <a:noFill/>
          </a:ln>
        </p:spPr>
      </p:pic>
      <p:sp>
        <p:nvSpPr>
          <p:cNvPr id="589" name="Google Shape;589;p107"/>
          <p:cNvSpPr txBox="1"/>
          <p:nvPr/>
        </p:nvSpPr>
        <p:spPr>
          <a:xfrm>
            <a:off x="5621125" y="4297875"/>
            <a:ext cx="3297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Comfortaa"/>
                <a:ea typeface="Comfortaa"/>
                <a:cs typeface="Comfortaa"/>
                <a:sym typeface="Comfortaa"/>
              </a:rPr>
              <a:t>Source: https://www.stickpng.com/img/games/pokemon/bulbasaur-pokemon</a:t>
            </a:r>
            <a:endParaRPr sz="1100">
              <a:solidFill>
                <a:schemeClr val="lt1"/>
              </a:solidFill>
              <a:latin typeface="Comfortaa"/>
              <a:ea typeface="Comfortaa"/>
              <a:cs typeface="Comfortaa"/>
              <a:sym typeface="Comfortaa"/>
            </a:endParaRPr>
          </a:p>
        </p:txBody>
      </p:sp>
      <p:sp>
        <p:nvSpPr>
          <p:cNvPr id="590" name="Google Shape;590;p10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108"/>
          <p:cNvSpPr txBox="1"/>
          <p:nvPr>
            <p:ph type="title"/>
          </p:nvPr>
        </p:nvSpPr>
        <p:spPr>
          <a:xfrm>
            <a:off x="191375" y="128325"/>
            <a:ext cx="8620500" cy="811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000">
                <a:solidFill>
                  <a:schemeClr val="lt1"/>
                </a:solidFill>
                <a:latin typeface="Comfortaa"/>
                <a:ea typeface="Comfortaa"/>
                <a:cs typeface="Comfortaa"/>
                <a:sym typeface="Comfortaa"/>
              </a:rPr>
              <a:t>Comparison of Intricacy of our Algorithms</a:t>
            </a:r>
            <a:endParaRPr b="1" sz="2000">
              <a:solidFill>
                <a:schemeClr val="lt1"/>
              </a:solidFill>
              <a:latin typeface="Comfortaa"/>
              <a:ea typeface="Comfortaa"/>
              <a:cs typeface="Comfortaa"/>
              <a:sym typeface="Comfortaa"/>
            </a:endParaRPr>
          </a:p>
        </p:txBody>
      </p:sp>
      <p:pic>
        <p:nvPicPr>
          <p:cNvPr id="596" name="Google Shape;596;p108"/>
          <p:cNvPicPr preferRelativeResize="0"/>
          <p:nvPr/>
        </p:nvPicPr>
        <p:blipFill>
          <a:blip r:embed="rId3">
            <a:alphaModFix/>
          </a:blip>
          <a:stretch>
            <a:fillRect/>
          </a:stretch>
        </p:blipFill>
        <p:spPr>
          <a:xfrm>
            <a:off x="1379900" y="753100"/>
            <a:ext cx="6270125" cy="2197225"/>
          </a:xfrm>
          <a:prstGeom prst="rect">
            <a:avLst/>
          </a:prstGeom>
          <a:noFill/>
          <a:ln>
            <a:noFill/>
          </a:ln>
        </p:spPr>
      </p:pic>
      <p:pic>
        <p:nvPicPr>
          <p:cNvPr id="597" name="Google Shape;597;p108"/>
          <p:cNvPicPr preferRelativeResize="0"/>
          <p:nvPr/>
        </p:nvPicPr>
        <p:blipFill>
          <a:blip r:embed="rId4">
            <a:alphaModFix/>
          </a:blip>
          <a:stretch>
            <a:fillRect/>
          </a:stretch>
        </p:blipFill>
        <p:spPr>
          <a:xfrm>
            <a:off x="2312788" y="3102725"/>
            <a:ext cx="4366032" cy="1888376"/>
          </a:xfrm>
          <a:prstGeom prst="rect">
            <a:avLst/>
          </a:prstGeom>
          <a:noFill/>
          <a:ln>
            <a:noFill/>
          </a:ln>
        </p:spPr>
      </p:pic>
      <p:sp>
        <p:nvSpPr>
          <p:cNvPr id="598" name="Google Shape;598;p10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9"/>
          <p:cNvSpPr txBox="1"/>
          <p:nvPr>
            <p:ph type="title"/>
          </p:nvPr>
        </p:nvSpPr>
        <p:spPr>
          <a:xfrm>
            <a:off x="214650" y="126950"/>
            <a:ext cx="5340000" cy="8118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b="1" lang="en" sz="3200">
                <a:solidFill>
                  <a:schemeClr val="lt1"/>
                </a:solidFill>
                <a:latin typeface="Comfortaa"/>
                <a:ea typeface="Comfortaa"/>
                <a:cs typeface="Comfortaa"/>
                <a:sym typeface="Comfortaa"/>
              </a:rPr>
              <a:t>Datasets</a:t>
            </a:r>
            <a:endParaRPr b="1" sz="3200">
              <a:solidFill>
                <a:schemeClr val="lt1"/>
              </a:solidFill>
              <a:latin typeface="Comfortaa"/>
              <a:ea typeface="Comfortaa"/>
              <a:cs typeface="Comfortaa"/>
              <a:sym typeface="Comfortaa"/>
            </a:endParaRPr>
          </a:p>
        </p:txBody>
      </p:sp>
      <p:sp>
        <p:nvSpPr>
          <p:cNvPr id="604" name="Google Shape;604;p109"/>
          <p:cNvSpPr txBox="1"/>
          <p:nvPr>
            <p:ph idx="4294967295" type="body"/>
          </p:nvPr>
        </p:nvSpPr>
        <p:spPr>
          <a:xfrm>
            <a:off x="297300" y="938750"/>
            <a:ext cx="4274700" cy="3424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400" u="sng">
                <a:solidFill>
                  <a:schemeClr val="lt1"/>
                </a:solidFill>
                <a:latin typeface="Comfortaa"/>
                <a:ea typeface="Comfortaa"/>
                <a:cs typeface="Comfortaa"/>
                <a:sym typeface="Comfortaa"/>
              </a:rPr>
              <a:t>Image data</a:t>
            </a:r>
            <a:r>
              <a:rPr b="1" lang="en" sz="1400">
                <a:solidFill>
                  <a:schemeClr val="lt1"/>
                </a:solidFill>
                <a:latin typeface="Comfortaa"/>
                <a:ea typeface="Comfortaa"/>
                <a:cs typeface="Comfortaa"/>
                <a:sym typeface="Comfortaa"/>
              </a:rPr>
              <a:t>:</a:t>
            </a:r>
            <a:endParaRPr b="1" sz="1400">
              <a:solidFill>
                <a:schemeClr val="lt1"/>
              </a:solidFill>
              <a:latin typeface="Comfortaa"/>
              <a:ea typeface="Comfortaa"/>
              <a:cs typeface="Comfortaa"/>
              <a:sym typeface="Comfortaa"/>
            </a:endParaRPr>
          </a:p>
          <a:p>
            <a:pPr indent="-317500" lvl="0" marL="457200" rtl="0" algn="l">
              <a:lnSpc>
                <a:spcPct val="115000"/>
              </a:lnSpc>
              <a:spcBef>
                <a:spcPts val="120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Generated by us.</a:t>
            </a:r>
            <a:endParaRPr b="1" sz="1400">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Originally contained 14,420 images.</a:t>
            </a:r>
            <a:endParaRPr b="1" sz="1400">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4,347 images removed by hand that were bad data, leaving 10,073 images in our final dataset.</a:t>
            </a:r>
            <a:endParaRPr b="1" sz="1400">
              <a:solidFill>
                <a:schemeClr val="lt1"/>
              </a:solidFill>
              <a:latin typeface="Comfortaa"/>
              <a:ea typeface="Comfortaa"/>
              <a:cs typeface="Comfortaa"/>
              <a:sym typeface="Comfortaa"/>
            </a:endParaRPr>
          </a:p>
          <a:p>
            <a:pPr indent="-317500" lvl="1" marL="914400" rtl="0" algn="l">
              <a:lnSpc>
                <a:spcPct val="115000"/>
              </a:lnSpc>
              <a:spcBef>
                <a:spcPts val="0"/>
              </a:spcBef>
              <a:spcAft>
                <a:spcPts val="0"/>
              </a:spcAft>
              <a:buClr>
                <a:schemeClr val="lt1"/>
              </a:buClr>
              <a:buSzPts val="1400"/>
              <a:buFont typeface="Comfortaa"/>
              <a:buChar char="-"/>
            </a:pPr>
            <a:r>
              <a:rPr b="1" lang="en">
                <a:solidFill>
                  <a:schemeClr val="lt1"/>
                </a:solidFill>
                <a:latin typeface="Comfortaa"/>
                <a:ea typeface="Comfortaa"/>
                <a:cs typeface="Comfortaa"/>
                <a:sym typeface="Comfortaa"/>
              </a:rPr>
              <a:t>The images that were removed had detailed background, props, multiple Pokémon in one image, etc.</a:t>
            </a:r>
            <a:endParaRPr b="1">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Used </a:t>
            </a:r>
            <a:r>
              <a:rPr b="1" lang="en" sz="1400">
                <a:solidFill>
                  <a:schemeClr val="lt1"/>
                </a:solidFill>
                <a:latin typeface="Courier New"/>
                <a:ea typeface="Courier New"/>
                <a:cs typeface="Courier New"/>
                <a:sym typeface="Courier New"/>
              </a:rPr>
              <a:t>BingImageDownloader</a:t>
            </a:r>
            <a:r>
              <a:rPr b="1" lang="en" sz="1400">
                <a:solidFill>
                  <a:schemeClr val="lt1"/>
                </a:solidFill>
                <a:latin typeface="Comfortaa"/>
                <a:ea typeface="Comfortaa"/>
                <a:cs typeface="Comfortaa"/>
                <a:sym typeface="Comfortaa"/>
              </a:rPr>
              <a:t> in Python.</a:t>
            </a:r>
            <a:endParaRPr b="1" sz="1400">
              <a:solidFill>
                <a:schemeClr val="lt1"/>
              </a:solidFill>
              <a:latin typeface="Comfortaa"/>
              <a:ea typeface="Comfortaa"/>
              <a:cs typeface="Comfortaa"/>
              <a:sym typeface="Comfortaa"/>
            </a:endParaRPr>
          </a:p>
        </p:txBody>
      </p:sp>
      <p:sp>
        <p:nvSpPr>
          <p:cNvPr id="605" name="Google Shape;605;p109"/>
          <p:cNvSpPr txBox="1"/>
          <p:nvPr>
            <p:ph idx="4294967295" type="body"/>
          </p:nvPr>
        </p:nvSpPr>
        <p:spPr>
          <a:xfrm>
            <a:off x="4572000" y="938750"/>
            <a:ext cx="4274700" cy="3424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400" u="sng">
                <a:solidFill>
                  <a:schemeClr val="lt1"/>
                </a:solidFill>
                <a:latin typeface="Comfortaa"/>
                <a:ea typeface="Comfortaa"/>
                <a:cs typeface="Comfortaa"/>
                <a:sym typeface="Comfortaa"/>
              </a:rPr>
              <a:t>Pokémon statistical data</a:t>
            </a:r>
            <a:r>
              <a:rPr b="1" lang="en" sz="1400">
                <a:solidFill>
                  <a:schemeClr val="lt1"/>
                </a:solidFill>
                <a:latin typeface="Comfortaa"/>
                <a:ea typeface="Comfortaa"/>
                <a:cs typeface="Comfortaa"/>
                <a:sym typeface="Comfortaa"/>
              </a:rPr>
              <a:t>:</a:t>
            </a:r>
            <a:endParaRPr b="1" sz="1400">
              <a:solidFill>
                <a:schemeClr val="lt1"/>
              </a:solidFill>
              <a:latin typeface="Comfortaa"/>
              <a:ea typeface="Comfortaa"/>
              <a:cs typeface="Comfortaa"/>
              <a:sym typeface="Comfortaa"/>
            </a:endParaRPr>
          </a:p>
          <a:p>
            <a:pPr indent="-317500" lvl="0" marL="457200" rtl="0" algn="l">
              <a:lnSpc>
                <a:spcPct val="115000"/>
              </a:lnSpc>
              <a:spcBef>
                <a:spcPts val="120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Generated by alopez247 on Kaggle.</a:t>
            </a:r>
            <a:endParaRPr b="1" sz="1400">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Contains 721 Pokémon from generations 1 through 6.</a:t>
            </a:r>
            <a:endParaRPr b="1" sz="1400">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Each entity has 21 attributes.</a:t>
            </a:r>
            <a:endParaRPr b="1" sz="1400">
              <a:solidFill>
                <a:schemeClr val="lt1"/>
              </a:solidFill>
              <a:latin typeface="Comfortaa"/>
              <a:ea typeface="Comfortaa"/>
              <a:cs typeface="Comfortaa"/>
              <a:sym typeface="Comfortaa"/>
            </a:endParaRPr>
          </a:p>
          <a:p>
            <a:pPr indent="-317500" lvl="1" marL="914400" rtl="0" algn="l">
              <a:lnSpc>
                <a:spcPct val="115000"/>
              </a:lnSpc>
              <a:spcBef>
                <a:spcPts val="0"/>
              </a:spcBef>
              <a:spcAft>
                <a:spcPts val="0"/>
              </a:spcAft>
              <a:buClr>
                <a:schemeClr val="lt1"/>
              </a:buClr>
              <a:buSzPts val="1400"/>
              <a:buFont typeface="Comfortaa"/>
              <a:buChar char="-"/>
            </a:pPr>
            <a:r>
              <a:rPr b="1" lang="en">
                <a:solidFill>
                  <a:schemeClr val="lt1"/>
                </a:solidFill>
                <a:latin typeface="Comfortaa"/>
                <a:ea typeface="Comfortaa"/>
                <a:cs typeface="Comfortaa"/>
                <a:sym typeface="Comfortaa"/>
              </a:rPr>
              <a:t>Details range from stats from the games to the type of egg that it’s hatched from.</a:t>
            </a:r>
            <a:endParaRPr b="1">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21 years worth of information.</a:t>
            </a:r>
            <a:endParaRPr b="1" sz="1400">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All displayed on the website.</a:t>
            </a:r>
            <a:endParaRPr b="1" sz="1400">
              <a:solidFill>
                <a:schemeClr val="lt1"/>
              </a:solidFill>
              <a:latin typeface="Comfortaa"/>
              <a:ea typeface="Comfortaa"/>
              <a:cs typeface="Comfortaa"/>
              <a:sym typeface="Comfortaa"/>
            </a:endParaRPr>
          </a:p>
        </p:txBody>
      </p:sp>
      <p:sp>
        <p:nvSpPr>
          <p:cNvPr id="606" name="Google Shape;606;p109"/>
          <p:cNvSpPr txBox="1"/>
          <p:nvPr/>
        </p:nvSpPr>
        <p:spPr>
          <a:xfrm>
            <a:off x="4572000" y="4440525"/>
            <a:ext cx="4468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Comfortaa"/>
                <a:ea typeface="Comfortaa"/>
                <a:cs typeface="Comfortaa"/>
                <a:sym typeface="Comfortaa"/>
              </a:rPr>
              <a:t>Source: https://www.kaggle.com/datasets/alopez247/pokemon</a:t>
            </a:r>
            <a:endParaRPr sz="1100">
              <a:solidFill>
                <a:schemeClr val="lt1"/>
              </a:solidFill>
              <a:latin typeface="Comfortaa"/>
              <a:ea typeface="Comfortaa"/>
              <a:cs typeface="Comfortaa"/>
              <a:sym typeface="Comfortaa"/>
            </a:endParaRPr>
          </a:p>
        </p:txBody>
      </p:sp>
      <p:sp>
        <p:nvSpPr>
          <p:cNvPr id="607" name="Google Shape;607;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10"/>
          <p:cNvSpPr txBox="1"/>
          <p:nvPr>
            <p:ph idx="4" type="title"/>
          </p:nvPr>
        </p:nvSpPr>
        <p:spPr>
          <a:xfrm>
            <a:off x="323150" y="224050"/>
            <a:ext cx="8509500" cy="776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sz="3200">
                <a:solidFill>
                  <a:schemeClr val="lt1"/>
                </a:solidFill>
                <a:latin typeface="Comfortaa"/>
                <a:ea typeface="Comfortaa"/>
                <a:cs typeface="Comfortaa"/>
                <a:sym typeface="Comfortaa"/>
              </a:rPr>
              <a:t>Code Overview (CNN)</a:t>
            </a:r>
            <a:endParaRPr sz="2100">
              <a:solidFill>
                <a:schemeClr val="lt1"/>
              </a:solidFill>
              <a:latin typeface="Comfortaa"/>
              <a:ea typeface="Comfortaa"/>
              <a:cs typeface="Comfortaa"/>
              <a:sym typeface="Comfortaa"/>
            </a:endParaRPr>
          </a:p>
        </p:txBody>
      </p:sp>
      <p:pic>
        <p:nvPicPr>
          <p:cNvPr id="613" name="Google Shape;613;p110"/>
          <p:cNvPicPr preferRelativeResize="0"/>
          <p:nvPr/>
        </p:nvPicPr>
        <p:blipFill>
          <a:blip r:embed="rId3">
            <a:alphaModFix/>
          </a:blip>
          <a:stretch>
            <a:fillRect/>
          </a:stretch>
        </p:blipFill>
        <p:spPr>
          <a:xfrm>
            <a:off x="2332450" y="2399875"/>
            <a:ext cx="4254101" cy="2552450"/>
          </a:xfrm>
          <a:prstGeom prst="rect">
            <a:avLst/>
          </a:prstGeom>
          <a:noFill/>
          <a:ln>
            <a:noFill/>
          </a:ln>
        </p:spPr>
      </p:pic>
      <p:sp>
        <p:nvSpPr>
          <p:cNvPr id="614" name="Google Shape;614;p110"/>
          <p:cNvSpPr txBox="1"/>
          <p:nvPr/>
        </p:nvSpPr>
        <p:spPr>
          <a:xfrm>
            <a:off x="377400" y="967450"/>
            <a:ext cx="8164200" cy="1757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lt1"/>
              </a:buClr>
              <a:buSzPts val="1400"/>
              <a:buFont typeface="Comfortaa"/>
              <a:buChar char="-"/>
            </a:pPr>
            <a:r>
              <a:rPr lang="en">
                <a:solidFill>
                  <a:schemeClr val="lt1"/>
                </a:solidFill>
                <a:latin typeface="Comfortaa"/>
                <a:ea typeface="Comfortaa"/>
                <a:cs typeface="Comfortaa"/>
                <a:sym typeface="Comfortaa"/>
              </a:rPr>
              <a:t>InceptionResNetV2 was used from the Keras/Tensorflow Python library.</a:t>
            </a:r>
            <a:endParaRPr>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lang="en">
                <a:solidFill>
                  <a:schemeClr val="lt1"/>
                </a:solidFill>
                <a:latin typeface="Comfortaa"/>
                <a:ea typeface="Comfortaa"/>
                <a:cs typeface="Comfortaa"/>
                <a:sym typeface="Comfortaa"/>
              </a:rPr>
              <a:t>A pretrained model trained on Imagenet dataset.</a:t>
            </a:r>
            <a:endParaRPr>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en">
                <a:solidFill>
                  <a:schemeClr val="lt1"/>
                </a:solidFill>
                <a:latin typeface="Comfortaa"/>
                <a:ea typeface="Comfortaa"/>
                <a:cs typeface="Comfortaa"/>
                <a:sym typeface="Comfortaa"/>
              </a:rPr>
              <a:t>Uses the Inception family of architectures, created by Google.</a:t>
            </a:r>
            <a:endParaRPr>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en">
                <a:solidFill>
                  <a:schemeClr val="lt1"/>
                </a:solidFill>
                <a:latin typeface="Comfortaa"/>
                <a:ea typeface="Comfortaa"/>
                <a:cs typeface="Comfortaa"/>
                <a:sym typeface="Comfortaa"/>
              </a:rPr>
              <a:t>Integrates Inception model with the idea of residual connections (ResNet). </a:t>
            </a:r>
            <a:endParaRPr>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en">
                <a:solidFill>
                  <a:schemeClr val="lt1"/>
                </a:solidFill>
                <a:latin typeface="Comfortaa"/>
                <a:ea typeface="Comfortaa"/>
                <a:cs typeface="Comfortaa"/>
                <a:sym typeface="Comfortaa"/>
              </a:rPr>
              <a:t>Described as a very deep architecture.</a:t>
            </a:r>
            <a:endParaRPr>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en">
                <a:solidFill>
                  <a:schemeClr val="lt1"/>
                </a:solidFill>
                <a:latin typeface="Comfortaa"/>
                <a:ea typeface="Comfortaa"/>
                <a:cs typeface="Comfortaa"/>
                <a:sym typeface="Comfortaa"/>
              </a:rPr>
              <a:t>Was developed with the aim to enhance algorithmic performance, primarily in image detection, classification, processing and prediction.</a:t>
            </a:r>
            <a:endParaRPr>
              <a:solidFill>
                <a:schemeClr val="lt1"/>
              </a:solidFill>
              <a:latin typeface="Comfortaa"/>
              <a:ea typeface="Comfortaa"/>
              <a:cs typeface="Comfortaa"/>
              <a:sym typeface="Comfortaa"/>
            </a:endParaRPr>
          </a:p>
        </p:txBody>
      </p:sp>
      <p:sp>
        <p:nvSpPr>
          <p:cNvPr id="615" name="Google Shape;615;p11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id="620" name="Google Shape;620;p111"/>
          <p:cNvPicPr preferRelativeResize="0"/>
          <p:nvPr/>
        </p:nvPicPr>
        <p:blipFill>
          <a:blip r:embed="rId3">
            <a:alphaModFix/>
          </a:blip>
          <a:stretch>
            <a:fillRect/>
          </a:stretch>
        </p:blipFill>
        <p:spPr>
          <a:xfrm>
            <a:off x="323138" y="526400"/>
            <a:ext cx="8315325" cy="1148850"/>
          </a:xfrm>
          <a:prstGeom prst="rect">
            <a:avLst/>
          </a:prstGeom>
          <a:noFill/>
          <a:ln>
            <a:noFill/>
          </a:ln>
        </p:spPr>
      </p:pic>
      <p:sp>
        <p:nvSpPr>
          <p:cNvPr id="621" name="Google Shape;621;p111"/>
          <p:cNvSpPr txBox="1"/>
          <p:nvPr>
            <p:ph idx="4" type="title"/>
          </p:nvPr>
        </p:nvSpPr>
        <p:spPr>
          <a:xfrm>
            <a:off x="323150" y="169700"/>
            <a:ext cx="8509500" cy="509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chemeClr val="lt1"/>
                </a:solidFill>
                <a:latin typeface="Comfortaa"/>
                <a:ea typeface="Comfortaa"/>
                <a:cs typeface="Comfortaa"/>
                <a:sym typeface="Comfortaa"/>
              </a:rPr>
              <a:t>Our InceptionResNetV2 Model uses four layers:</a:t>
            </a:r>
            <a:endParaRPr sz="1400">
              <a:solidFill>
                <a:schemeClr val="lt1"/>
              </a:solidFill>
              <a:latin typeface="Comfortaa"/>
              <a:ea typeface="Comfortaa"/>
              <a:cs typeface="Comfortaa"/>
              <a:sym typeface="Comfortaa"/>
            </a:endParaRPr>
          </a:p>
        </p:txBody>
      </p:sp>
      <p:sp>
        <p:nvSpPr>
          <p:cNvPr id="622" name="Google Shape;622;p111"/>
          <p:cNvSpPr txBox="1"/>
          <p:nvPr>
            <p:ph idx="4" type="title"/>
          </p:nvPr>
        </p:nvSpPr>
        <p:spPr>
          <a:xfrm>
            <a:off x="234975" y="1675250"/>
            <a:ext cx="8688900" cy="32595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FFFFFF"/>
              </a:buClr>
              <a:buSzPts val="1000"/>
              <a:buFont typeface="Comfortaa"/>
              <a:buAutoNum type="arabicPeriod"/>
            </a:pPr>
            <a:r>
              <a:rPr lang="en" sz="1000">
                <a:solidFill>
                  <a:srgbClr val="FFFFFF"/>
                </a:solidFill>
                <a:latin typeface="Comfortaa"/>
                <a:ea typeface="Comfortaa"/>
                <a:cs typeface="Comfortaa"/>
                <a:sym typeface="Comfortaa"/>
              </a:rPr>
              <a:t>InceptionResNetV2 Base Model:</a:t>
            </a:r>
            <a:endParaRPr sz="1000">
              <a:solidFill>
                <a:srgbClr val="FFFFFF"/>
              </a:solidFill>
              <a:latin typeface="Comfortaa"/>
              <a:ea typeface="Comfortaa"/>
              <a:cs typeface="Comfortaa"/>
              <a:sym typeface="Comfortaa"/>
            </a:endParaRPr>
          </a:p>
          <a:p>
            <a:pPr indent="-292100" lvl="1" marL="914400" rtl="0" algn="l">
              <a:lnSpc>
                <a:spcPct val="115000"/>
              </a:lnSpc>
              <a:spcBef>
                <a:spcPts val="0"/>
              </a:spcBef>
              <a:spcAft>
                <a:spcPts val="0"/>
              </a:spcAft>
              <a:buClr>
                <a:srgbClr val="FFFFFF"/>
              </a:buClr>
              <a:buSzPts val="1000"/>
              <a:buFont typeface="Comfortaa"/>
              <a:buAutoNum type="alphaLcPeriod"/>
            </a:pPr>
            <a:r>
              <a:rPr lang="en" sz="1000">
                <a:solidFill>
                  <a:srgbClr val="FFFFFF"/>
                </a:solidFill>
                <a:latin typeface="Comfortaa"/>
                <a:ea typeface="Comfortaa"/>
                <a:cs typeface="Comfortaa"/>
                <a:sym typeface="Comfortaa"/>
              </a:rPr>
              <a:t>InceptionResNetV2 is a deep CNN architecture combining the Inception architecture with residual connections.</a:t>
            </a:r>
            <a:endParaRPr sz="1000">
              <a:solidFill>
                <a:srgbClr val="FFFFFF"/>
              </a:solidFill>
              <a:latin typeface="Comfortaa"/>
              <a:ea typeface="Comfortaa"/>
              <a:cs typeface="Comfortaa"/>
              <a:sym typeface="Comfortaa"/>
            </a:endParaRPr>
          </a:p>
          <a:p>
            <a:pPr indent="-292100" lvl="1" marL="914400" rtl="0" algn="l">
              <a:lnSpc>
                <a:spcPct val="115000"/>
              </a:lnSpc>
              <a:spcBef>
                <a:spcPts val="0"/>
              </a:spcBef>
              <a:spcAft>
                <a:spcPts val="0"/>
              </a:spcAft>
              <a:buClr>
                <a:srgbClr val="FFFFFF"/>
              </a:buClr>
              <a:buSzPts val="1000"/>
              <a:buFont typeface="Comfortaa"/>
              <a:buAutoNum type="alphaLcPeriod"/>
            </a:pPr>
            <a:r>
              <a:rPr lang="en" sz="1000">
                <a:solidFill>
                  <a:srgbClr val="FFFFFF"/>
                </a:solidFill>
                <a:latin typeface="Comfortaa"/>
                <a:ea typeface="Comfortaa"/>
                <a:cs typeface="Comfortaa"/>
                <a:sym typeface="Comfortaa"/>
              </a:rPr>
              <a:t>This first line of the code creates the base model using InceptionResNetV2 with the following settings:</a:t>
            </a:r>
            <a:endParaRPr sz="1000">
              <a:solidFill>
                <a:srgbClr val="FFFFFF"/>
              </a:solidFill>
              <a:latin typeface="Comfortaa"/>
              <a:ea typeface="Comfortaa"/>
              <a:cs typeface="Comfortaa"/>
              <a:sym typeface="Comfortaa"/>
            </a:endParaRPr>
          </a:p>
          <a:p>
            <a:pPr indent="-292100" lvl="2" marL="1371600" rtl="0" algn="l">
              <a:lnSpc>
                <a:spcPct val="115000"/>
              </a:lnSpc>
              <a:spcBef>
                <a:spcPts val="0"/>
              </a:spcBef>
              <a:spcAft>
                <a:spcPts val="0"/>
              </a:spcAft>
              <a:buClr>
                <a:srgbClr val="FFFFFF"/>
              </a:buClr>
              <a:buSzPts val="1000"/>
              <a:buFont typeface="Comfortaa"/>
              <a:buAutoNum type="romanLcPeriod"/>
            </a:pPr>
            <a:r>
              <a:rPr lang="en" sz="1000">
                <a:latin typeface="Courier New"/>
                <a:ea typeface="Courier New"/>
                <a:cs typeface="Courier New"/>
                <a:sym typeface="Courier New"/>
              </a:rPr>
              <a:t>include_top=False</a:t>
            </a:r>
            <a:r>
              <a:rPr lang="en" sz="1000">
                <a:solidFill>
                  <a:srgbClr val="FFFFFF"/>
                </a:solidFill>
                <a:latin typeface="Comfortaa"/>
                <a:ea typeface="Comfortaa"/>
                <a:cs typeface="Comfortaa"/>
                <a:sym typeface="Comfortaa"/>
              </a:rPr>
              <a:t>: Excludes the fully connected layers at the top of the network, allowing for custom additional layers.</a:t>
            </a:r>
            <a:endParaRPr sz="1000">
              <a:solidFill>
                <a:srgbClr val="FFFFFF"/>
              </a:solidFill>
              <a:latin typeface="Comfortaa"/>
              <a:ea typeface="Comfortaa"/>
              <a:cs typeface="Comfortaa"/>
              <a:sym typeface="Comfortaa"/>
            </a:endParaRPr>
          </a:p>
          <a:p>
            <a:pPr indent="-292100" lvl="2" marL="1371600" rtl="0" algn="l">
              <a:lnSpc>
                <a:spcPct val="115000"/>
              </a:lnSpc>
              <a:spcBef>
                <a:spcPts val="0"/>
              </a:spcBef>
              <a:spcAft>
                <a:spcPts val="0"/>
              </a:spcAft>
              <a:buClr>
                <a:srgbClr val="FFFFFF"/>
              </a:buClr>
              <a:buSzPts val="1000"/>
              <a:buFont typeface="Comfortaa"/>
              <a:buAutoNum type="romanLcPeriod"/>
            </a:pPr>
            <a:r>
              <a:rPr lang="en" sz="1000">
                <a:solidFill>
                  <a:srgbClr val="FFFFFF"/>
                </a:solidFill>
                <a:latin typeface="Comfortaa"/>
                <a:ea typeface="Comfortaa"/>
                <a:cs typeface="Comfortaa"/>
                <a:sym typeface="Comfortaa"/>
              </a:rPr>
              <a:t>weights=</a:t>
            </a:r>
            <a:r>
              <a:rPr lang="en" sz="1000">
                <a:solidFill>
                  <a:srgbClr val="FFFFFF"/>
                </a:solidFill>
                <a:latin typeface="Courier New"/>
                <a:ea typeface="Courier New"/>
                <a:cs typeface="Courier New"/>
                <a:sym typeface="Courier New"/>
              </a:rPr>
              <a:t>'imagenet'</a:t>
            </a:r>
            <a:r>
              <a:rPr lang="en" sz="1000">
                <a:solidFill>
                  <a:srgbClr val="FFFFFF"/>
                </a:solidFill>
                <a:latin typeface="Comfortaa"/>
                <a:ea typeface="Comfortaa"/>
                <a:cs typeface="Comfortaa"/>
                <a:sym typeface="Comfortaa"/>
              </a:rPr>
              <a:t>: Initializes the model with weights pre-trained on the ImageNet dataset.</a:t>
            </a:r>
            <a:endParaRPr sz="1000">
              <a:solidFill>
                <a:srgbClr val="FFFFFF"/>
              </a:solidFill>
              <a:latin typeface="Comfortaa"/>
              <a:ea typeface="Comfortaa"/>
              <a:cs typeface="Comfortaa"/>
              <a:sym typeface="Comfortaa"/>
            </a:endParaRPr>
          </a:p>
          <a:p>
            <a:pPr indent="-292100" lvl="0" marL="457200" rtl="0" algn="l">
              <a:lnSpc>
                <a:spcPct val="115000"/>
              </a:lnSpc>
              <a:spcBef>
                <a:spcPts val="0"/>
              </a:spcBef>
              <a:spcAft>
                <a:spcPts val="0"/>
              </a:spcAft>
              <a:buClr>
                <a:srgbClr val="FFFFFF"/>
              </a:buClr>
              <a:buSzPts val="1000"/>
              <a:buFont typeface="Comfortaa"/>
              <a:buAutoNum type="arabicPeriod"/>
            </a:pPr>
            <a:r>
              <a:rPr lang="en" sz="1000">
                <a:solidFill>
                  <a:srgbClr val="FFFFFF"/>
                </a:solidFill>
                <a:latin typeface="Comfortaa"/>
                <a:ea typeface="Comfortaa"/>
                <a:cs typeface="Comfortaa"/>
                <a:sym typeface="Comfortaa"/>
              </a:rPr>
              <a:t>Global Average Pooling Layer: </a:t>
            </a:r>
            <a:r>
              <a:rPr lang="en" sz="1000">
                <a:solidFill>
                  <a:srgbClr val="FFFFFF"/>
                </a:solidFill>
                <a:latin typeface="Courier New"/>
                <a:ea typeface="Courier New"/>
                <a:cs typeface="Courier New"/>
                <a:sym typeface="Courier New"/>
              </a:rPr>
              <a:t>GlobalAveragePooling2D()</a:t>
            </a:r>
            <a:r>
              <a:rPr lang="en" sz="1000">
                <a:solidFill>
                  <a:srgbClr val="FFFFFF"/>
                </a:solidFill>
                <a:latin typeface="Comfortaa"/>
                <a:ea typeface="Comfortaa"/>
                <a:cs typeface="Comfortaa"/>
                <a:sym typeface="Comfortaa"/>
              </a:rPr>
              <a:t> layer reduces each feature map to a single value by averaging all values in the feature map, providing a fixed-size output.</a:t>
            </a:r>
            <a:endParaRPr sz="1000">
              <a:solidFill>
                <a:srgbClr val="FFFFFF"/>
              </a:solidFill>
              <a:latin typeface="Comfortaa"/>
              <a:ea typeface="Comfortaa"/>
              <a:cs typeface="Comfortaa"/>
              <a:sym typeface="Comfortaa"/>
            </a:endParaRPr>
          </a:p>
          <a:p>
            <a:pPr indent="-292100" lvl="0" marL="457200" rtl="0" algn="l">
              <a:lnSpc>
                <a:spcPct val="115000"/>
              </a:lnSpc>
              <a:spcBef>
                <a:spcPts val="0"/>
              </a:spcBef>
              <a:spcAft>
                <a:spcPts val="0"/>
              </a:spcAft>
              <a:buClr>
                <a:srgbClr val="FFFFFF"/>
              </a:buClr>
              <a:buSzPts val="1000"/>
              <a:buFont typeface="Comfortaa"/>
              <a:buAutoNum type="arabicPeriod"/>
            </a:pPr>
            <a:r>
              <a:rPr lang="en" sz="1000">
                <a:solidFill>
                  <a:srgbClr val="FFFFFF"/>
                </a:solidFill>
                <a:latin typeface="Comfortaa"/>
                <a:ea typeface="Comfortaa"/>
                <a:cs typeface="Comfortaa"/>
                <a:sym typeface="Comfortaa"/>
              </a:rPr>
              <a:t>Dense Layer (with ReLU Activation):</a:t>
            </a:r>
            <a:endParaRPr sz="1000">
              <a:solidFill>
                <a:srgbClr val="FFFFFF"/>
              </a:solidFill>
              <a:latin typeface="Comfortaa"/>
              <a:ea typeface="Comfortaa"/>
              <a:cs typeface="Comfortaa"/>
              <a:sym typeface="Comfortaa"/>
            </a:endParaRPr>
          </a:p>
          <a:p>
            <a:pPr indent="-292100" lvl="1" marL="914400" rtl="0" algn="l">
              <a:lnSpc>
                <a:spcPct val="115000"/>
              </a:lnSpc>
              <a:spcBef>
                <a:spcPts val="0"/>
              </a:spcBef>
              <a:spcAft>
                <a:spcPts val="0"/>
              </a:spcAft>
              <a:buClr>
                <a:srgbClr val="FFFFFF"/>
              </a:buClr>
              <a:buSzPts val="1000"/>
              <a:buFont typeface="Roboto"/>
              <a:buAutoNum type="alphaLcPeriod"/>
            </a:pPr>
            <a:r>
              <a:rPr lang="en" sz="1000">
                <a:solidFill>
                  <a:srgbClr val="FFFFFF"/>
                </a:solidFill>
                <a:latin typeface="Courier New"/>
                <a:ea typeface="Courier New"/>
                <a:cs typeface="Courier New"/>
                <a:sym typeface="Courier New"/>
              </a:rPr>
              <a:t>Dense(1024, activation='relu'):</a:t>
            </a:r>
            <a:r>
              <a:rPr lang="en" sz="1000">
                <a:solidFill>
                  <a:srgbClr val="FFFFFF"/>
                </a:solidFill>
                <a:latin typeface="Comfortaa"/>
                <a:ea typeface="Comfortaa"/>
                <a:cs typeface="Comfortaa"/>
                <a:sym typeface="Comfortaa"/>
              </a:rPr>
              <a:t> Adds a fully connected layer with 1024 units and ReLU activation function.</a:t>
            </a:r>
            <a:endParaRPr sz="1000">
              <a:solidFill>
                <a:srgbClr val="FFFFFF"/>
              </a:solidFill>
              <a:latin typeface="Comfortaa"/>
              <a:ea typeface="Comfortaa"/>
              <a:cs typeface="Comfortaa"/>
              <a:sym typeface="Comfortaa"/>
            </a:endParaRPr>
          </a:p>
          <a:p>
            <a:pPr indent="-292100" lvl="1" marL="914400" rtl="0" algn="l">
              <a:lnSpc>
                <a:spcPct val="115000"/>
              </a:lnSpc>
              <a:spcBef>
                <a:spcPts val="0"/>
              </a:spcBef>
              <a:spcAft>
                <a:spcPts val="0"/>
              </a:spcAft>
              <a:buClr>
                <a:srgbClr val="FFFFFF"/>
              </a:buClr>
              <a:buSzPts val="1000"/>
              <a:buFont typeface="Comfortaa"/>
              <a:buAutoNum type="alphaLcPeriod"/>
            </a:pPr>
            <a:r>
              <a:rPr lang="en" sz="1000">
                <a:solidFill>
                  <a:srgbClr val="FFFFFF"/>
                </a:solidFill>
                <a:latin typeface="Comfortaa"/>
                <a:ea typeface="Comfortaa"/>
                <a:cs typeface="Comfortaa"/>
                <a:sym typeface="Comfortaa"/>
              </a:rPr>
              <a:t>This layer performs a linear transformation on the incoming data followed by an element-wise ReLU activation function.</a:t>
            </a:r>
            <a:endParaRPr sz="1000">
              <a:solidFill>
                <a:srgbClr val="FFFFFF"/>
              </a:solidFill>
              <a:latin typeface="Comfortaa"/>
              <a:ea typeface="Comfortaa"/>
              <a:cs typeface="Comfortaa"/>
              <a:sym typeface="Comfortaa"/>
            </a:endParaRPr>
          </a:p>
          <a:p>
            <a:pPr indent="-292100" lvl="1" marL="914400" rtl="0" algn="l">
              <a:lnSpc>
                <a:spcPct val="115000"/>
              </a:lnSpc>
              <a:spcBef>
                <a:spcPts val="0"/>
              </a:spcBef>
              <a:spcAft>
                <a:spcPts val="0"/>
              </a:spcAft>
              <a:buClr>
                <a:srgbClr val="FFFFFF"/>
              </a:buClr>
              <a:buSzPts val="1000"/>
              <a:buFont typeface="Comfortaa"/>
              <a:buAutoNum type="alphaLcPeriod"/>
            </a:pPr>
            <a:r>
              <a:rPr lang="en" sz="1000">
                <a:solidFill>
                  <a:srgbClr val="FFFFFF"/>
                </a:solidFill>
                <a:latin typeface="Comfortaa"/>
                <a:ea typeface="Comfortaa"/>
                <a:cs typeface="Comfortaa"/>
                <a:sym typeface="Comfortaa"/>
              </a:rPr>
              <a:t>It introduces non-linearity (through ReLU) to the network and helps learn complex patterns in the data.</a:t>
            </a:r>
            <a:endParaRPr sz="1000">
              <a:solidFill>
                <a:srgbClr val="FFFFFF"/>
              </a:solidFill>
              <a:latin typeface="Comfortaa"/>
              <a:ea typeface="Comfortaa"/>
              <a:cs typeface="Comfortaa"/>
              <a:sym typeface="Comfortaa"/>
            </a:endParaRPr>
          </a:p>
          <a:p>
            <a:pPr indent="-292100" lvl="0" marL="457200" rtl="0" algn="l">
              <a:lnSpc>
                <a:spcPct val="115000"/>
              </a:lnSpc>
              <a:spcBef>
                <a:spcPts val="0"/>
              </a:spcBef>
              <a:spcAft>
                <a:spcPts val="0"/>
              </a:spcAft>
              <a:buClr>
                <a:srgbClr val="FFFFFF"/>
              </a:buClr>
              <a:buSzPts val="1000"/>
              <a:buFont typeface="Comfortaa"/>
              <a:buAutoNum type="arabicPeriod"/>
            </a:pPr>
            <a:r>
              <a:rPr lang="en" sz="1000">
                <a:solidFill>
                  <a:srgbClr val="FFFFFF"/>
                </a:solidFill>
                <a:latin typeface="Comfortaa"/>
                <a:ea typeface="Comfortaa"/>
                <a:cs typeface="Comfortaa"/>
                <a:sym typeface="Comfortaa"/>
              </a:rPr>
              <a:t>Output Dense Layer (with Softmax Activation):</a:t>
            </a:r>
            <a:endParaRPr sz="1000">
              <a:solidFill>
                <a:srgbClr val="FFFFFF"/>
              </a:solidFill>
              <a:latin typeface="Comfortaa"/>
              <a:ea typeface="Comfortaa"/>
              <a:cs typeface="Comfortaa"/>
              <a:sym typeface="Comfortaa"/>
            </a:endParaRPr>
          </a:p>
          <a:p>
            <a:pPr indent="-292100" lvl="1" marL="914400" rtl="0" algn="l">
              <a:lnSpc>
                <a:spcPct val="115000"/>
              </a:lnSpc>
              <a:spcBef>
                <a:spcPts val="0"/>
              </a:spcBef>
              <a:spcAft>
                <a:spcPts val="0"/>
              </a:spcAft>
              <a:buClr>
                <a:srgbClr val="FFFFFF"/>
              </a:buClr>
              <a:buSzPts val="1000"/>
              <a:buFont typeface="Roboto"/>
              <a:buAutoNum type="alphaLcPeriod"/>
            </a:pPr>
            <a:r>
              <a:rPr lang="en" sz="1000">
                <a:solidFill>
                  <a:srgbClr val="FFFFFF"/>
                </a:solidFill>
                <a:latin typeface="Courier New"/>
                <a:ea typeface="Courier New"/>
                <a:cs typeface="Courier New"/>
                <a:sym typeface="Courier New"/>
              </a:rPr>
              <a:t>Dense</a:t>
            </a:r>
            <a:r>
              <a:rPr lang="en" sz="1000">
                <a:solidFill>
                  <a:srgbClr val="FFFFFF"/>
                </a:solidFill>
                <a:latin typeface="Comfortaa"/>
                <a:ea typeface="Comfortaa"/>
                <a:cs typeface="Comfortaa"/>
                <a:sym typeface="Comfortaa"/>
              </a:rPr>
              <a:t>(</a:t>
            </a:r>
            <a:r>
              <a:rPr lang="en" sz="1000">
                <a:solidFill>
                  <a:srgbClr val="FFFFFF"/>
                </a:solidFill>
                <a:latin typeface="Courier New"/>
                <a:ea typeface="Courier New"/>
                <a:cs typeface="Courier New"/>
                <a:sym typeface="Courier New"/>
              </a:rPr>
              <a:t>num_classes, activation='softmax</a:t>
            </a:r>
            <a:r>
              <a:rPr lang="en" sz="1000">
                <a:solidFill>
                  <a:srgbClr val="FFFFFF"/>
                </a:solidFill>
                <a:latin typeface="Comfortaa"/>
                <a:ea typeface="Comfortaa"/>
                <a:cs typeface="Comfortaa"/>
                <a:sym typeface="Comfortaa"/>
              </a:rPr>
              <a:t>'): Adds the final dense layer with </a:t>
            </a:r>
            <a:r>
              <a:rPr lang="en" sz="1000">
                <a:solidFill>
                  <a:srgbClr val="FFFFFF"/>
                </a:solidFill>
                <a:latin typeface="Courier New"/>
                <a:ea typeface="Courier New"/>
                <a:cs typeface="Courier New"/>
                <a:sym typeface="Courier New"/>
              </a:rPr>
              <a:t>num_classes </a:t>
            </a:r>
            <a:r>
              <a:rPr lang="en" sz="1000">
                <a:solidFill>
                  <a:srgbClr val="FFFFFF"/>
                </a:solidFill>
                <a:latin typeface="Comfortaa"/>
                <a:ea typeface="Comfortaa"/>
                <a:cs typeface="Comfortaa"/>
                <a:sym typeface="Comfortaa"/>
              </a:rPr>
              <a:t>units (representing the number of classes in the classification task) and a softmax activation function.</a:t>
            </a:r>
            <a:endParaRPr sz="1000">
              <a:solidFill>
                <a:srgbClr val="FFFFFF"/>
              </a:solidFill>
              <a:latin typeface="Comfortaa"/>
              <a:ea typeface="Comfortaa"/>
              <a:cs typeface="Comfortaa"/>
              <a:sym typeface="Comfortaa"/>
            </a:endParaRPr>
          </a:p>
          <a:p>
            <a:pPr indent="-292100" lvl="1" marL="914400" rtl="0" algn="l">
              <a:lnSpc>
                <a:spcPct val="115000"/>
              </a:lnSpc>
              <a:spcBef>
                <a:spcPts val="0"/>
              </a:spcBef>
              <a:spcAft>
                <a:spcPts val="0"/>
              </a:spcAft>
              <a:buClr>
                <a:srgbClr val="FFFFFF"/>
              </a:buClr>
              <a:buSzPts val="1000"/>
              <a:buFont typeface="Comfortaa"/>
              <a:buAutoNum type="alphaLcPeriod"/>
            </a:pPr>
            <a:r>
              <a:rPr lang="en" sz="1000">
                <a:solidFill>
                  <a:srgbClr val="FFFFFF"/>
                </a:solidFill>
                <a:latin typeface="Comfortaa"/>
                <a:ea typeface="Comfortaa"/>
                <a:cs typeface="Comfortaa"/>
                <a:sym typeface="Comfortaa"/>
              </a:rPr>
              <a:t>Softmax activation calculates class probabilities for multi-class classification.</a:t>
            </a:r>
            <a:endParaRPr sz="1000">
              <a:solidFill>
                <a:schemeClr val="dk1"/>
              </a:solidFill>
              <a:latin typeface="Comfortaa"/>
              <a:ea typeface="Comfortaa"/>
              <a:cs typeface="Comfortaa"/>
              <a:sym typeface="Comfortaa"/>
            </a:endParaRPr>
          </a:p>
          <a:p>
            <a:pPr indent="0" lvl="0" marL="0" rtl="0" algn="just">
              <a:spcBef>
                <a:spcPts val="0"/>
              </a:spcBef>
              <a:spcAft>
                <a:spcPts val="0"/>
              </a:spcAft>
              <a:buClr>
                <a:schemeClr val="dk1"/>
              </a:buClr>
              <a:buSzPts val="1100"/>
              <a:buFont typeface="Arial"/>
              <a:buNone/>
            </a:pPr>
            <a:r>
              <a:t/>
            </a:r>
            <a:endParaRPr sz="950">
              <a:solidFill>
                <a:schemeClr val="dk1"/>
              </a:solidFill>
              <a:latin typeface="Comfortaa"/>
              <a:ea typeface="Comfortaa"/>
              <a:cs typeface="Comfortaa"/>
              <a:sym typeface="Comfortaa"/>
            </a:endParaRPr>
          </a:p>
          <a:p>
            <a:pPr indent="0" lvl="0" marL="0" rtl="0" algn="just">
              <a:spcBef>
                <a:spcPts val="0"/>
              </a:spcBef>
              <a:spcAft>
                <a:spcPts val="0"/>
              </a:spcAft>
              <a:buNone/>
            </a:pPr>
            <a:r>
              <a:t/>
            </a:r>
            <a:endParaRPr sz="950">
              <a:solidFill>
                <a:schemeClr val="lt1"/>
              </a:solidFill>
              <a:latin typeface="Comfortaa"/>
              <a:ea typeface="Comfortaa"/>
              <a:cs typeface="Comfortaa"/>
              <a:sym typeface="Comfortaa"/>
            </a:endParaRPr>
          </a:p>
        </p:txBody>
      </p:sp>
      <p:sp>
        <p:nvSpPr>
          <p:cNvPr id="623" name="Google Shape;623;p11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12"/>
          <p:cNvSpPr txBox="1"/>
          <p:nvPr>
            <p:ph type="title"/>
          </p:nvPr>
        </p:nvSpPr>
        <p:spPr>
          <a:xfrm>
            <a:off x="863700" y="119150"/>
            <a:ext cx="7416600" cy="811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Code Overview (Pre-Trained)</a:t>
            </a:r>
            <a:endParaRPr b="1" sz="3200">
              <a:solidFill>
                <a:schemeClr val="lt1"/>
              </a:solidFill>
              <a:latin typeface="Comfortaa"/>
              <a:ea typeface="Comfortaa"/>
              <a:cs typeface="Comfortaa"/>
              <a:sym typeface="Comfortaa"/>
            </a:endParaRPr>
          </a:p>
        </p:txBody>
      </p:sp>
      <p:pic>
        <p:nvPicPr>
          <p:cNvPr id="629" name="Google Shape;629;p112"/>
          <p:cNvPicPr preferRelativeResize="0"/>
          <p:nvPr/>
        </p:nvPicPr>
        <p:blipFill>
          <a:blip r:embed="rId3">
            <a:alphaModFix/>
          </a:blip>
          <a:stretch>
            <a:fillRect/>
          </a:stretch>
        </p:blipFill>
        <p:spPr>
          <a:xfrm>
            <a:off x="563576" y="1106625"/>
            <a:ext cx="4657673" cy="3804960"/>
          </a:xfrm>
          <a:prstGeom prst="rect">
            <a:avLst/>
          </a:prstGeom>
          <a:noFill/>
          <a:ln>
            <a:noFill/>
          </a:ln>
        </p:spPr>
      </p:pic>
      <p:pic>
        <p:nvPicPr>
          <p:cNvPr id="630" name="Google Shape;630;p112"/>
          <p:cNvPicPr preferRelativeResize="0"/>
          <p:nvPr/>
        </p:nvPicPr>
        <p:blipFill>
          <a:blip r:embed="rId4">
            <a:alphaModFix/>
          </a:blip>
          <a:stretch>
            <a:fillRect/>
          </a:stretch>
        </p:blipFill>
        <p:spPr>
          <a:xfrm>
            <a:off x="3760150" y="1013550"/>
            <a:ext cx="5182326" cy="700950"/>
          </a:xfrm>
          <a:prstGeom prst="rect">
            <a:avLst/>
          </a:prstGeom>
          <a:noFill/>
          <a:ln>
            <a:noFill/>
          </a:ln>
        </p:spPr>
      </p:pic>
      <p:sp>
        <p:nvSpPr>
          <p:cNvPr id="631" name="Google Shape;631;p11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95"/>
          <p:cNvSpPr txBox="1"/>
          <p:nvPr>
            <p:ph type="title"/>
          </p:nvPr>
        </p:nvSpPr>
        <p:spPr>
          <a:xfrm>
            <a:off x="938500" y="445025"/>
            <a:ext cx="5735700" cy="94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200">
                <a:solidFill>
                  <a:schemeClr val="lt1"/>
                </a:solidFill>
                <a:latin typeface="Comfortaa"/>
                <a:ea typeface="Comfortaa"/>
                <a:cs typeface="Comfortaa"/>
                <a:sym typeface="Comfortaa"/>
              </a:rPr>
              <a:t>Outline</a:t>
            </a:r>
            <a:endParaRPr b="1" sz="3200">
              <a:solidFill>
                <a:schemeClr val="lt1"/>
              </a:solidFill>
              <a:latin typeface="Comfortaa"/>
              <a:ea typeface="Comfortaa"/>
              <a:cs typeface="Comfortaa"/>
              <a:sym typeface="Comfortaa"/>
            </a:endParaRPr>
          </a:p>
        </p:txBody>
      </p:sp>
      <p:sp>
        <p:nvSpPr>
          <p:cNvPr id="487" name="Google Shape;487;p95"/>
          <p:cNvSpPr txBox="1"/>
          <p:nvPr>
            <p:ph idx="1" type="body"/>
          </p:nvPr>
        </p:nvSpPr>
        <p:spPr>
          <a:xfrm>
            <a:off x="938500" y="1246025"/>
            <a:ext cx="7172100" cy="30399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Font typeface="Comfortaa"/>
              <a:buChar char="-"/>
            </a:pPr>
            <a:r>
              <a:rPr b="1" lang="en" sz="1400">
                <a:latin typeface="Comfortaa"/>
                <a:ea typeface="Comfortaa"/>
                <a:cs typeface="Comfortaa"/>
                <a:sym typeface="Comfortaa"/>
              </a:rPr>
              <a:t>Introduction</a:t>
            </a:r>
            <a:endParaRPr b="1" sz="1400">
              <a:latin typeface="Comfortaa"/>
              <a:ea typeface="Comfortaa"/>
              <a:cs typeface="Comfortaa"/>
              <a:sym typeface="Comfortaa"/>
            </a:endParaRPr>
          </a:p>
          <a:p>
            <a:pPr indent="-317500" lvl="0" marL="457200" rtl="0" algn="l">
              <a:lnSpc>
                <a:spcPct val="150000"/>
              </a:lnSpc>
              <a:spcBef>
                <a:spcPts val="0"/>
              </a:spcBef>
              <a:spcAft>
                <a:spcPts val="0"/>
              </a:spcAft>
              <a:buSzPts val="1400"/>
              <a:buFont typeface="Comfortaa"/>
              <a:buChar char="-"/>
            </a:pPr>
            <a:r>
              <a:rPr b="1" lang="en" sz="1400">
                <a:latin typeface="Comfortaa"/>
                <a:ea typeface="Comfortaa"/>
                <a:cs typeface="Comfortaa"/>
                <a:sym typeface="Comfortaa"/>
              </a:rPr>
              <a:t>Proposed Work</a:t>
            </a:r>
            <a:endParaRPr b="1" sz="1400">
              <a:latin typeface="Comfortaa"/>
              <a:ea typeface="Comfortaa"/>
              <a:cs typeface="Comfortaa"/>
              <a:sym typeface="Comfortaa"/>
            </a:endParaRPr>
          </a:p>
          <a:p>
            <a:pPr indent="-317500" lvl="1" marL="914400" rtl="0" algn="l">
              <a:lnSpc>
                <a:spcPct val="150000"/>
              </a:lnSpc>
              <a:spcBef>
                <a:spcPts val="0"/>
              </a:spcBef>
              <a:spcAft>
                <a:spcPts val="0"/>
              </a:spcAft>
              <a:buSzPts val="1400"/>
              <a:buFont typeface="Comfortaa"/>
              <a:buChar char="-"/>
            </a:pPr>
            <a:r>
              <a:rPr b="1" lang="en" sz="1400">
                <a:latin typeface="Comfortaa"/>
                <a:ea typeface="Comfortaa"/>
                <a:cs typeface="Comfortaa"/>
                <a:sym typeface="Comfortaa"/>
              </a:rPr>
              <a:t>Implementations of algorithms</a:t>
            </a:r>
            <a:endParaRPr b="1" sz="1400">
              <a:latin typeface="Comfortaa"/>
              <a:ea typeface="Comfortaa"/>
              <a:cs typeface="Comfortaa"/>
              <a:sym typeface="Comfortaa"/>
            </a:endParaRPr>
          </a:p>
          <a:p>
            <a:pPr indent="-317500" lvl="1" marL="914400" rtl="0" algn="l">
              <a:lnSpc>
                <a:spcPct val="150000"/>
              </a:lnSpc>
              <a:spcBef>
                <a:spcPts val="0"/>
              </a:spcBef>
              <a:spcAft>
                <a:spcPts val="0"/>
              </a:spcAft>
              <a:buSzPts val="1400"/>
              <a:buFont typeface="Comfortaa"/>
              <a:buChar char="-"/>
            </a:pPr>
            <a:r>
              <a:rPr b="1" lang="en" sz="1400">
                <a:latin typeface="Comfortaa"/>
                <a:ea typeface="Comfortaa"/>
                <a:cs typeface="Comfortaa"/>
                <a:sym typeface="Comfortaa"/>
              </a:rPr>
              <a:t>Datasets</a:t>
            </a:r>
            <a:endParaRPr b="1" sz="1400">
              <a:latin typeface="Comfortaa"/>
              <a:ea typeface="Comfortaa"/>
              <a:cs typeface="Comfortaa"/>
              <a:sym typeface="Comfortaa"/>
            </a:endParaRPr>
          </a:p>
          <a:p>
            <a:pPr indent="-317500" lvl="0" marL="457200" rtl="0" algn="l">
              <a:lnSpc>
                <a:spcPct val="150000"/>
              </a:lnSpc>
              <a:spcBef>
                <a:spcPts val="0"/>
              </a:spcBef>
              <a:spcAft>
                <a:spcPts val="0"/>
              </a:spcAft>
              <a:buSzPts val="1400"/>
              <a:buFont typeface="Comfortaa"/>
              <a:buChar char="-"/>
            </a:pPr>
            <a:r>
              <a:rPr b="1" lang="en" sz="1400">
                <a:latin typeface="Comfortaa"/>
                <a:ea typeface="Comfortaa"/>
                <a:cs typeface="Comfortaa"/>
                <a:sym typeface="Comfortaa"/>
              </a:rPr>
              <a:t>Code Overview</a:t>
            </a:r>
            <a:endParaRPr b="1" sz="1400">
              <a:latin typeface="Comfortaa"/>
              <a:ea typeface="Comfortaa"/>
              <a:cs typeface="Comfortaa"/>
              <a:sym typeface="Comfortaa"/>
            </a:endParaRPr>
          </a:p>
          <a:p>
            <a:pPr indent="-317500" lvl="0" marL="457200" rtl="0" algn="l">
              <a:lnSpc>
                <a:spcPct val="150000"/>
              </a:lnSpc>
              <a:spcBef>
                <a:spcPts val="0"/>
              </a:spcBef>
              <a:spcAft>
                <a:spcPts val="0"/>
              </a:spcAft>
              <a:buSzPts val="1400"/>
              <a:buFont typeface="Comfortaa"/>
              <a:buChar char="-"/>
            </a:pPr>
            <a:r>
              <a:rPr b="1" lang="en" sz="1400">
                <a:latin typeface="Comfortaa"/>
                <a:ea typeface="Comfortaa"/>
                <a:cs typeface="Comfortaa"/>
                <a:sym typeface="Comfortaa"/>
              </a:rPr>
              <a:t>Live Demo</a:t>
            </a:r>
            <a:endParaRPr b="1" sz="1400">
              <a:latin typeface="Comfortaa"/>
              <a:ea typeface="Comfortaa"/>
              <a:cs typeface="Comfortaa"/>
              <a:sym typeface="Comfortaa"/>
            </a:endParaRPr>
          </a:p>
          <a:p>
            <a:pPr indent="-317500" lvl="0" marL="457200" rtl="0" algn="l">
              <a:lnSpc>
                <a:spcPct val="150000"/>
              </a:lnSpc>
              <a:spcBef>
                <a:spcPts val="0"/>
              </a:spcBef>
              <a:spcAft>
                <a:spcPts val="0"/>
              </a:spcAft>
              <a:buSzPts val="1400"/>
              <a:buFont typeface="Comfortaa"/>
              <a:buChar char="-"/>
            </a:pPr>
            <a:r>
              <a:rPr b="1" lang="en" sz="1400">
                <a:latin typeface="Comfortaa"/>
                <a:ea typeface="Comfortaa"/>
                <a:cs typeface="Comfortaa"/>
                <a:sym typeface="Comfortaa"/>
              </a:rPr>
              <a:t>Results</a:t>
            </a:r>
            <a:endParaRPr b="1" sz="1400">
              <a:latin typeface="Comfortaa"/>
              <a:ea typeface="Comfortaa"/>
              <a:cs typeface="Comfortaa"/>
              <a:sym typeface="Comfortaa"/>
            </a:endParaRPr>
          </a:p>
          <a:p>
            <a:pPr indent="-317500" lvl="0" marL="457200" rtl="0" algn="l">
              <a:lnSpc>
                <a:spcPct val="150000"/>
              </a:lnSpc>
              <a:spcBef>
                <a:spcPts val="0"/>
              </a:spcBef>
              <a:spcAft>
                <a:spcPts val="0"/>
              </a:spcAft>
              <a:buSzPts val="1400"/>
              <a:buFont typeface="Comfortaa"/>
              <a:buChar char="-"/>
            </a:pPr>
            <a:r>
              <a:rPr b="1" lang="en" sz="1400">
                <a:latin typeface="Comfortaa"/>
                <a:ea typeface="Comfortaa"/>
                <a:cs typeface="Comfortaa"/>
                <a:sym typeface="Comfortaa"/>
              </a:rPr>
              <a:t>Conclusion</a:t>
            </a:r>
            <a:endParaRPr b="1" sz="1400">
              <a:latin typeface="Comfortaa"/>
              <a:ea typeface="Comfortaa"/>
              <a:cs typeface="Comfortaa"/>
              <a:sym typeface="Comfortaa"/>
            </a:endParaRPr>
          </a:p>
        </p:txBody>
      </p:sp>
      <p:cxnSp>
        <p:nvCxnSpPr>
          <p:cNvPr id="488" name="Google Shape;488;p9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489" name="Google Shape;489;p95"/>
          <p:cNvPicPr preferRelativeResize="0"/>
          <p:nvPr/>
        </p:nvPicPr>
        <p:blipFill>
          <a:blip r:embed="rId3">
            <a:alphaModFix/>
          </a:blip>
          <a:stretch>
            <a:fillRect/>
          </a:stretch>
        </p:blipFill>
        <p:spPr>
          <a:xfrm>
            <a:off x="4572000" y="1989335"/>
            <a:ext cx="4299525" cy="2692865"/>
          </a:xfrm>
          <a:prstGeom prst="rect">
            <a:avLst/>
          </a:prstGeom>
          <a:noFill/>
          <a:ln>
            <a:noFill/>
          </a:ln>
        </p:spPr>
      </p:pic>
      <p:sp>
        <p:nvSpPr>
          <p:cNvPr id="490" name="Google Shape;490;p95"/>
          <p:cNvSpPr txBox="1"/>
          <p:nvPr/>
        </p:nvSpPr>
        <p:spPr>
          <a:xfrm>
            <a:off x="103500" y="4515075"/>
            <a:ext cx="4468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Comfortaa"/>
                <a:ea typeface="Comfortaa"/>
                <a:cs typeface="Comfortaa"/>
                <a:sym typeface="Comfortaa"/>
              </a:rPr>
              <a:t>Source: https://pokecoord.com/pokemon-nests/</a:t>
            </a:r>
            <a:endParaRPr b="1" sz="1100">
              <a:solidFill>
                <a:schemeClr val="lt1"/>
              </a:solidFill>
              <a:latin typeface="Comfortaa"/>
              <a:ea typeface="Comfortaa"/>
              <a:cs typeface="Comfortaa"/>
              <a:sym typeface="Comfortaa"/>
            </a:endParaRPr>
          </a:p>
        </p:txBody>
      </p:sp>
      <p:sp>
        <p:nvSpPr>
          <p:cNvPr id="491" name="Google Shape;491;p9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13"/>
          <p:cNvSpPr txBox="1"/>
          <p:nvPr>
            <p:ph type="title"/>
          </p:nvPr>
        </p:nvSpPr>
        <p:spPr>
          <a:xfrm>
            <a:off x="0" y="119175"/>
            <a:ext cx="6291900" cy="811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Code Overview (K-NN) - Part 1</a:t>
            </a:r>
            <a:endParaRPr b="1" sz="3200">
              <a:solidFill>
                <a:schemeClr val="lt1"/>
              </a:solidFill>
              <a:latin typeface="Comfortaa"/>
              <a:ea typeface="Comfortaa"/>
              <a:cs typeface="Comfortaa"/>
              <a:sym typeface="Comfortaa"/>
            </a:endParaRPr>
          </a:p>
        </p:txBody>
      </p:sp>
      <p:pic>
        <p:nvPicPr>
          <p:cNvPr id="637" name="Google Shape;637;p113"/>
          <p:cNvPicPr preferRelativeResize="0"/>
          <p:nvPr/>
        </p:nvPicPr>
        <p:blipFill>
          <a:blip r:embed="rId3">
            <a:alphaModFix/>
          </a:blip>
          <a:stretch>
            <a:fillRect/>
          </a:stretch>
        </p:blipFill>
        <p:spPr>
          <a:xfrm>
            <a:off x="1977500" y="749775"/>
            <a:ext cx="5189002" cy="4254074"/>
          </a:xfrm>
          <a:prstGeom prst="rect">
            <a:avLst/>
          </a:prstGeom>
          <a:noFill/>
          <a:ln>
            <a:noFill/>
          </a:ln>
        </p:spPr>
      </p:pic>
      <p:sp>
        <p:nvSpPr>
          <p:cNvPr id="638" name="Google Shape;638;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114"/>
          <p:cNvSpPr txBox="1"/>
          <p:nvPr>
            <p:ph type="title"/>
          </p:nvPr>
        </p:nvSpPr>
        <p:spPr>
          <a:xfrm>
            <a:off x="0" y="119175"/>
            <a:ext cx="6291900" cy="811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Code Overview (K-NN) - Part 2</a:t>
            </a:r>
            <a:endParaRPr b="1" sz="3200">
              <a:solidFill>
                <a:schemeClr val="lt1"/>
              </a:solidFill>
              <a:latin typeface="Comfortaa"/>
              <a:ea typeface="Comfortaa"/>
              <a:cs typeface="Comfortaa"/>
              <a:sym typeface="Comfortaa"/>
            </a:endParaRPr>
          </a:p>
        </p:txBody>
      </p:sp>
      <p:pic>
        <p:nvPicPr>
          <p:cNvPr id="644" name="Google Shape;644;p114"/>
          <p:cNvPicPr preferRelativeResize="0"/>
          <p:nvPr/>
        </p:nvPicPr>
        <p:blipFill>
          <a:blip r:embed="rId3">
            <a:alphaModFix/>
          </a:blip>
          <a:stretch>
            <a:fillRect/>
          </a:stretch>
        </p:blipFill>
        <p:spPr>
          <a:xfrm>
            <a:off x="2077950" y="703250"/>
            <a:ext cx="4988099" cy="4362677"/>
          </a:xfrm>
          <a:prstGeom prst="rect">
            <a:avLst/>
          </a:prstGeom>
          <a:noFill/>
          <a:ln>
            <a:noFill/>
          </a:ln>
        </p:spPr>
      </p:pic>
      <p:sp>
        <p:nvSpPr>
          <p:cNvPr id="645" name="Google Shape;645;p1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15"/>
          <p:cNvSpPr txBox="1"/>
          <p:nvPr>
            <p:ph idx="4" type="title"/>
          </p:nvPr>
        </p:nvSpPr>
        <p:spPr>
          <a:xfrm>
            <a:off x="4282375" y="95900"/>
            <a:ext cx="4665000" cy="811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Code Overview (</a:t>
            </a:r>
            <a:r>
              <a:rPr b="1" lang="en" sz="3200">
                <a:latin typeface="Comfortaa"/>
                <a:ea typeface="Comfortaa"/>
                <a:cs typeface="Comfortaa"/>
                <a:sym typeface="Comfortaa"/>
              </a:rPr>
              <a:t>SVM</a:t>
            </a:r>
            <a:r>
              <a:rPr b="1" lang="en" sz="3200">
                <a:solidFill>
                  <a:schemeClr val="lt1"/>
                </a:solidFill>
                <a:latin typeface="Comfortaa"/>
                <a:ea typeface="Comfortaa"/>
                <a:cs typeface="Comfortaa"/>
                <a:sym typeface="Comfortaa"/>
              </a:rPr>
              <a:t>)</a:t>
            </a:r>
            <a:endParaRPr b="1" sz="3200">
              <a:solidFill>
                <a:schemeClr val="lt1"/>
              </a:solidFill>
              <a:latin typeface="Comfortaa"/>
              <a:ea typeface="Comfortaa"/>
              <a:cs typeface="Comfortaa"/>
              <a:sym typeface="Comfortaa"/>
            </a:endParaRPr>
          </a:p>
        </p:txBody>
      </p:sp>
      <p:pic>
        <p:nvPicPr>
          <p:cNvPr id="651" name="Google Shape;651;p115"/>
          <p:cNvPicPr preferRelativeResize="0"/>
          <p:nvPr/>
        </p:nvPicPr>
        <p:blipFill>
          <a:blip r:embed="rId3">
            <a:alphaModFix/>
          </a:blip>
          <a:stretch>
            <a:fillRect/>
          </a:stretch>
        </p:blipFill>
        <p:spPr>
          <a:xfrm>
            <a:off x="135775" y="331450"/>
            <a:ext cx="4146588" cy="2007545"/>
          </a:xfrm>
          <a:prstGeom prst="rect">
            <a:avLst/>
          </a:prstGeom>
          <a:noFill/>
          <a:ln>
            <a:noFill/>
          </a:ln>
        </p:spPr>
      </p:pic>
      <p:pic>
        <p:nvPicPr>
          <p:cNvPr id="652" name="Google Shape;652;p115"/>
          <p:cNvPicPr preferRelativeResize="0"/>
          <p:nvPr/>
        </p:nvPicPr>
        <p:blipFill>
          <a:blip r:embed="rId4">
            <a:alphaModFix/>
          </a:blip>
          <a:stretch>
            <a:fillRect/>
          </a:stretch>
        </p:blipFill>
        <p:spPr>
          <a:xfrm>
            <a:off x="4434763" y="1060100"/>
            <a:ext cx="4556838" cy="3513522"/>
          </a:xfrm>
          <a:prstGeom prst="rect">
            <a:avLst/>
          </a:prstGeom>
          <a:noFill/>
          <a:ln>
            <a:noFill/>
          </a:ln>
        </p:spPr>
      </p:pic>
      <p:sp>
        <p:nvSpPr>
          <p:cNvPr id="653" name="Google Shape;653;p11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16"/>
          <p:cNvSpPr txBox="1"/>
          <p:nvPr>
            <p:ph type="title"/>
          </p:nvPr>
        </p:nvSpPr>
        <p:spPr>
          <a:xfrm>
            <a:off x="1163550" y="235550"/>
            <a:ext cx="4098900" cy="811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Demonstration</a:t>
            </a:r>
            <a:endParaRPr b="1" sz="3200">
              <a:solidFill>
                <a:schemeClr val="lt1"/>
              </a:solidFill>
              <a:latin typeface="Comfortaa"/>
              <a:ea typeface="Comfortaa"/>
              <a:cs typeface="Comfortaa"/>
              <a:sym typeface="Comfortaa"/>
            </a:endParaRPr>
          </a:p>
        </p:txBody>
      </p:sp>
      <p:pic>
        <p:nvPicPr>
          <p:cNvPr id="659" name="Google Shape;659;p116"/>
          <p:cNvPicPr preferRelativeResize="0"/>
          <p:nvPr/>
        </p:nvPicPr>
        <p:blipFill>
          <a:blip r:embed="rId3">
            <a:alphaModFix/>
          </a:blip>
          <a:stretch>
            <a:fillRect/>
          </a:stretch>
        </p:blipFill>
        <p:spPr>
          <a:xfrm>
            <a:off x="6415800" y="2632750"/>
            <a:ext cx="2327526" cy="2119975"/>
          </a:xfrm>
          <a:prstGeom prst="rect">
            <a:avLst/>
          </a:prstGeom>
          <a:noFill/>
          <a:ln>
            <a:noFill/>
          </a:ln>
        </p:spPr>
      </p:pic>
      <p:sp>
        <p:nvSpPr>
          <p:cNvPr id="660" name="Google Shape;660;p116"/>
          <p:cNvSpPr txBox="1"/>
          <p:nvPr>
            <p:ph idx="4294967295" type="body"/>
          </p:nvPr>
        </p:nvSpPr>
        <p:spPr>
          <a:xfrm>
            <a:off x="297300" y="1109425"/>
            <a:ext cx="5831400" cy="34242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lt1"/>
              </a:buClr>
              <a:buSzPts val="1800"/>
              <a:buFont typeface="Comfortaa"/>
              <a:buChar char="-"/>
            </a:pPr>
            <a:r>
              <a:rPr b="1" lang="en" u="sng">
                <a:solidFill>
                  <a:schemeClr val="lt1"/>
                </a:solidFill>
                <a:latin typeface="Comfortaa"/>
                <a:ea typeface="Comfortaa"/>
                <a:cs typeface="Comfortaa"/>
                <a:sym typeface="Comfortaa"/>
              </a:rPr>
              <a:t>Due to restrictions from online web hosts,</a:t>
            </a:r>
            <a:r>
              <a:rPr b="1" lang="en">
                <a:solidFill>
                  <a:schemeClr val="lt1"/>
                </a:solidFill>
                <a:latin typeface="Comfortaa"/>
                <a:ea typeface="Comfortaa"/>
                <a:cs typeface="Comfortaa"/>
                <a:sym typeface="Comfortaa"/>
              </a:rPr>
              <a:t> we will be demonstrating on a local web server.</a:t>
            </a:r>
            <a:endParaRPr b="1">
              <a:solidFill>
                <a:schemeClr val="lt1"/>
              </a:solidFill>
              <a:latin typeface="Comfortaa"/>
              <a:ea typeface="Comfortaa"/>
              <a:cs typeface="Comfortaa"/>
              <a:sym typeface="Comfortaa"/>
            </a:endParaRPr>
          </a:p>
          <a:p>
            <a:pPr indent="-342900" lvl="0" marL="457200" rtl="0" algn="l">
              <a:lnSpc>
                <a:spcPct val="115000"/>
              </a:lnSpc>
              <a:spcBef>
                <a:spcPts val="0"/>
              </a:spcBef>
              <a:spcAft>
                <a:spcPts val="0"/>
              </a:spcAft>
              <a:buClr>
                <a:schemeClr val="lt1"/>
              </a:buClr>
              <a:buSzPts val="1800"/>
              <a:buFont typeface="Comfortaa"/>
              <a:buChar char="-"/>
            </a:pPr>
            <a:r>
              <a:rPr b="1" lang="en">
                <a:solidFill>
                  <a:schemeClr val="lt1"/>
                </a:solidFill>
                <a:latin typeface="Comfortaa"/>
                <a:ea typeface="Comfortaa"/>
                <a:cs typeface="Comfortaa"/>
                <a:sym typeface="Comfortaa"/>
              </a:rPr>
              <a:t>The website can be viewed on </a:t>
            </a:r>
            <a:r>
              <a:rPr b="1" lang="en" u="sng">
                <a:solidFill>
                  <a:schemeClr val="hlink"/>
                </a:solidFill>
                <a:latin typeface="Comfortaa"/>
                <a:ea typeface="Comfortaa"/>
                <a:cs typeface="Comfortaa"/>
                <a:sym typeface="Comfortaa"/>
                <a:hlinkClick r:id="rId4"/>
              </a:rPr>
              <a:t>www.pokemonimagerecognition.com</a:t>
            </a:r>
            <a:r>
              <a:rPr b="1" lang="en">
                <a:solidFill>
                  <a:schemeClr val="lt1"/>
                </a:solidFill>
                <a:latin typeface="Comfortaa"/>
                <a:ea typeface="Comfortaa"/>
                <a:cs typeface="Comfortaa"/>
                <a:sym typeface="Comfortaa"/>
              </a:rPr>
              <a:t>. However, the live domain is </a:t>
            </a:r>
            <a:r>
              <a:rPr b="1" lang="en" u="sng">
                <a:solidFill>
                  <a:schemeClr val="lt1"/>
                </a:solidFill>
                <a:latin typeface="Comfortaa"/>
                <a:ea typeface="Comfortaa"/>
                <a:cs typeface="Comfortaa"/>
                <a:sym typeface="Comfortaa"/>
              </a:rPr>
              <a:t>not functional</a:t>
            </a:r>
            <a:r>
              <a:rPr b="1" lang="en">
                <a:solidFill>
                  <a:schemeClr val="lt1"/>
                </a:solidFill>
                <a:latin typeface="Comfortaa"/>
                <a:ea typeface="Comfortaa"/>
                <a:cs typeface="Comfortaa"/>
                <a:sym typeface="Comfortaa"/>
              </a:rPr>
              <a:t> due to RAM and CPU restrictions.</a:t>
            </a:r>
            <a:endParaRPr b="1">
              <a:solidFill>
                <a:schemeClr val="lt1"/>
              </a:solidFill>
              <a:latin typeface="Comfortaa"/>
              <a:ea typeface="Comfortaa"/>
              <a:cs typeface="Comfortaa"/>
              <a:sym typeface="Comfortaa"/>
            </a:endParaRPr>
          </a:p>
          <a:p>
            <a:pPr indent="-317500" lvl="1" marL="914400" rtl="0" algn="l">
              <a:lnSpc>
                <a:spcPct val="115000"/>
              </a:lnSpc>
              <a:spcBef>
                <a:spcPts val="0"/>
              </a:spcBef>
              <a:spcAft>
                <a:spcPts val="0"/>
              </a:spcAft>
              <a:buClr>
                <a:schemeClr val="lt1"/>
              </a:buClr>
              <a:buSzPts val="1400"/>
              <a:buFont typeface="Comfortaa"/>
              <a:buChar char="-"/>
            </a:pPr>
            <a:r>
              <a:rPr b="1" lang="en">
                <a:solidFill>
                  <a:schemeClr val="lt1"/>
                </a:solidFill>
                <a:latin typeface="Comfortaa"/>
                <a:ea typeface="Comfortaa"/>
                <a:cs typeface="Comfortaa"/>
                <a:sym typeface="Comfortaa"/>
              </a:rPr>
              <a:t>Can also be found by Googling “pokemon image recognition”.</a:t>
            </a:r>
            <a:endParaRPr b="1">
              <a:solidFill>
                <a:schemeClr val="lt1"/>
              </a:solidFill>
              <a:latin typeface="Comfortaa"/>
              <a:ea typeface="Comfortaa"/>
              <a:cs typeface="Comfortaa"/>
              <a:sym typeface="Comfortaa"/>
            </a:endParaRPr>
          </a:p>
        </p:txBody>
      </p:sp>
      <p:sp>
        <p:nvSpPr>
          <p:cNvPr id="661" name="Google Shape;661;p116"/>
          <p:cNvSpPr txBox="1"/>
          <p:nvPr/>
        </p:nvSpPr>
        <p:spPr>
          <a:xfrm>
            <a:off x="100875" y="4468550"/>
            <a:ext cx="4212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Comfortaa"/>
                <a:ea typeface="Comfortaa"/>
                <a:cs typeface="Comfortaa"/>
                <a:sym typeface="Comfortaa"/>
              </a:rPr>
              <a:t>Source: </a:t>
            </a:r>
            <a:r>
              <a:rPr lang="en" sz="1100">
                <a:solidFill>
                  <a:schemeClr val="lt1"/>
                </a:solidFill>
                <a:latin typeface="Comfortaa"/>
                <a:ea typeface="Comfortaa"/>
                <a:cs typeface="Comfortaa"/>
                <a:sym typeface="Comfortaa"/>
              </a:rPr>
              <a:t>https://www.pinterest.com/pin/742953269760209829/</a:t>
            </a:r>
            <a:endParaRPr sz="1100">
              <a:solidFill>
                <a:schemeClr val="lt1"/>
              </a:solidFill>
              <a:latin typeface="Comfortaa"/>
              <a:ea typeface="Comfortaa"/>
              <a:cs typeface="Comfortaa"/>
              <a:sym typeface="Comfortaa"/>
            </a:endParaRPr>
          </a:p>
        </p:txBody>
      </p:sp>
      <p:sp>
        <p:nvSpPr>
          <p:cNvPr id="662" name="Google Shape;662;p11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17"/>
          <p:cNvSpPr txBox="1"/>
          <p:nvPr>
            <p:ph type="title"/>
          </p:nvPr>
        </p:nvSpPr>
        <p:spPr>
          <a:xfrm>
            <a:off x="2522550" y="72650"/>
            <a:ext cx="4098900" cy="811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600">
                <a:solidFill>
                  <a:schemeClr val="lt1"/>
                </a:solidFill>
                <a:latin typeface="Comfortaa"/>
                <a:ea typeface="Comfortaa"/>
                <a:cs typeface="Comfortaa"/>
                <a:sym typeface="Comfortaa"/>
              </a:rPr>
              <a:t>Results</a:t>
            </a:r>
            <a:endParaRPr b="1" sz="2600">
              <a:solidFill>
                <a:schemeClr val="lt1"/>
              </a:solidFill>
              <a:latin typeface="Comfortaa"/>
              <a:ea typeface="Comfortaa"/>
              <a:cs typeface="Comfortaa"/>
              <a:sym typeface="Comfortaa"/>
            </a:endParaRPr>
          </a:p>
        </p:txBody>
      </p:sp>
      <p:pic>
        <p:nvPicPr>
          <p:cNvPr id="668" name="Google Shape;668;p117"/>
          <p:cNvPicPr preferRelativeResize="0"/>
          <p:nvPr/>
        </p:nvPicPr>
        <p:blipFill>
          <a:blip r:embed="rId3">
            <a:alphaModFix/>
          </a:blip>
          <a:stretch>
            <a:fillRect/>
          </a:stretch>
        </p:blipFill>
        <p:spPr>
          <a:xfrm>
            <a:off x="5444450" y="2679075"/>
            <a:ext cx="3522224" cy="2333469"/>
          </a:xfrm>
          <a:prstGeom prst="rect">
            <a:avLst/>
          </a:prstGeom>
          <a:noFill/>
          <a:ln>
            <a:noFill/>
          </a:ln>
        </p:spPr>
      </p:pic>
      <p:pic>
        <p:nvPicPr>
          <p:cNvPr id="669" name="Google Shape;669;p117"/>
          <p:cNvPicPr preferRelativeResize="0"/>
          <p:nvPr/>
        </p:nvPicPr>
        <p:blipFill>
          <a:blip r:embed="rId4">
            <a:alphaModFix/>
          </a:blip>
          <a:stretch>
            <a:fillRect/>
          </a:stretch>
        </p:blipFill>
        <p:spPr>
          <a:xfrm>
            <a:off x="198175" y="144475"/>
            <a:ext cx="3522224" cy="2389600"/>
          </a:xfrm>
          <a:prstGeom prst="rect">
            <a:avLst/>
          </a:prstGeom>
          <a:noFill/>
          <a:ln>
            <a:noFill/>
          </a:ln>
        </p:spPr>
      </p:pic>
      <p:pic>
        <p:nvPicPr>
          <p:cNvPr id="670" name="Google Shape;670;p117"/>
          <p:cNvPicPr preferRelativeResize="0"/>
          <p:nvPr/>
        </p:nvPicPr>
        <p:blipFill>
          <a:blip r:embed="rId5">
            <a:alphaModFix/>
          </a:blip>
          <a:stretch>
            <a:fillRect/>
          </a:stretch>
        </p:blipFill>
        <p:spPr>
          <a:xfrm>
            <a:off x="5444450" y="144475"/>
            <a:ext cx="3522234" cy="2389600"/>
          </a:xfrm>
          <a:prstGeom prst="rect">
            <a:avLst/>
          </a:prstGeom>
          <a:noFill/>
          <a:ln>
            <a:noFill/>
          </a:ln>
        </p:spPr>
      </p:pic>
      <p:pic>
        <p:nvPicPr>
          <p:cNvPr id="671" name="Google Shape;671;p117"/>
          <p:cNvPicPr preferRelativeResize="0"/>
          <p:nvPr/>
        </p:nvPicPr>
        <p:blipFill>
          <a:blip r:embed="rId6">
            <a:alphaModFix/>
          </a:blip>
          <a:stretch>
            <a:fillRect/>
          </a:stretch>
        </p:blipFill>
        <p:spPr>
          <a:xfrm>
            <a:off x="199550" y="2651675"/>
            <a:ext cx="3522224" cy="2306416"/>
          </a:xfrm>
          <a:prstGeom prst="rect">
            <a:avLst/>
          </a:prstGeom>
          <a:noFill/>
          <a:ln>
            <a:noFill/>
          </a:ln>
        </p:spPr>
      </p:pic>
      <p:sp>
        <p:nvSpPr>
          <p:cNvPr id="672" name="Google Shape;672;p117"/>
          <p:cNvSpPr txBox="1"/>
          <p:nvPr>
            <p:ph idx="12" type="sldNum"/>
          </p:nvPr>
        </p:nvSpPr>
        <p:spPr>
          <a:xfrm>
            <a:off x="4308771" y="46189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8"/>
          <p:cNvSpPr txBox="1"/>
          <p:nvPr>
            <p:ph idx="3" type="title"/>
          </p:nvPr>
        </p:nvSpPr>
        <p:spPr>
          <a:xfrm>
            <a:off x="743525" y="445025"/>
            <a:ext cx="3258900" cy="899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RESULTS FOR CONVOLUTIONAL NEURAL NETWORKS</a:t>
            </a:r>
            <a:endParaRPr/>
          </a:p>
        </p:txBody>
      </p:sp>
      <p:pic>
        <p:nvPicPr>
          <p:cNvPr id="678" name="Google Shape;678;p118"/>
          <p:cNvPicPr preferRelativeResize="0"/>
          <p:nvPr/>
        </p:nvPicPr>
        <p:blipFill>
          <a:blip r:embed="rId3">
            <a:alphaModFix/>
          </a:blip>
          <a:stretch>
            <a:fillRect/>
          </a:stretch>
        </p:blipFill>
        <p:spPr>
          <a:xfrm>
            <a:off x="87125" y="2502325"/>
            <a:ext cx="4175825" cy="2536879"/>
          </a:xfrm>
          <a:prstGeom prst="rect">
            <a:avLst/>
          </a:prstGeom>
          <a:noFill/>
          <a:ln>
            <a:noFill/>
          </a:ln>
        </p:spPr>
      </p:pic>
      <p:pic>
        <p:nvPicPr>
          <p:cNvPr id="679" name="Google Shape;679;p118"/>
          <p:cNvPicPr preferRelativeResize="0"/>
          <p:nvPr/>
        </p:nvPicPr>
        <p:blipFill>
          <a:blip r:embed="rId4">
            <a:alphaModFix/>
          </a:blip>
          <a:stretch>
            <a:fillRect/>
          </a:stretch>
        </p:blipFill>
        <p:spPr>
          <a:xfrm>
            <a:off x="4415350" y="152400"/>
            <a:ext cx="4552950" cy="3362325"/>
          </a:xfrm>
          <a:prstGeom prst="rect">
            <a:avLst/>
          </a:prstGeom>
          <a:noFill/>
          <a:ln>
            <a:noFill/>
          </a:ln>
        </p:spPr>
      </p:pic>
      <p:sp>
        <p:nvSpPr>
          <p:cNvPr id="680" name="Google Shape;680;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79"/>
                                        </p:tgtEl>
                                        <p:attrNameLst>
                                          <p:attrName>style.visibility</p:attrName>
                                        </p:attrNameLst>
                                      </p:cBhvr>
                                      <p:to>
                                        <p:strVal val="visible"/>
                                      </p:to>
                                    </p:set>
                                    <p:anim calcmode="lin" valueType="num">
                                      <p:cBhvr additive="base">
                                        <p:cTn dur="1000"/>
                                        <p:tgtEl>
                                          <p:spTgt spid="67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678"/>
                                        </p:tgtEl>
                                        <p:attrNameLst>
                                          <p:attrName>style.visibility</p:attrName>
                                        </p:attrNameLst>
                                      </p:cBhvr>
                                      <p:to>
                                        <p:strVal val="visible"/>
                                      </p:to>
                                    </p:set>
                                    <p:anim calcmode="lin" valueType="num">
                                      <p:cBhvr additive="base">
                                        <p:cTn dur="1000"/>
                                        <p:tgtEl>
                                          <p:spTgt spid="67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19"/>
          <p:cNvSpPr txBox="1"/>
          <p:nvPr>
            <p:ph type="title"/>
          </p:nvPr>
        </p:nvSpPr>
        <p:spPr>
          <a:xfrm>
            <a:off x="365525" y="445025"/>
            <a:ext cx="3851100" cy="941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Comfortaa"/>
                <a:ea typeface="Comfortaa"/>
                <a:cs typeface="Comfortaa"/>
                <a:sym typeface="Comfortaa"/>
              </a:rPr>
              <a:t>RESULTS FOR TRANSFER LEARNING WITH PRETRAINED MODELS</a:t>
            </a:r>
            <a:endParaRPr>
              <a:solidFill>
                <a:schemeClr val="lt1"/>
              </a:solidFill>
              <a:latin typeface="Comfortaa"/>
              <a:ea typeface="Comfortaa"/>
              <a:cs typeface="Comfortaa"/>
              <a:sym typeface="Comfortaa"/>
            </a:endParaRPr>
          </a:p>
        </p:txBody>
      </p:sp>
      <p:pic>
        <p:nvPicPr>
          <p:cNvPr id="686" name="Google Shape;686;p119"/>
          <p:cNvPicPr preferRelativeResize="0"/>
          <p:nvPr/>
        </p:nvPicPr>
        <p:blipFill>
          <a:blip r:embed="rId3">
            <a:alphaModFix/>
          </a:blip>
          <a:stretch>
            <a:fillRect/>
          </a:stretch>
        </p:blipFill>
        <p:spPr>
          <a:xfrm>
            <a:off x="4533900" y="76200"/>
            <a:ext cx="4533900" cy="3362325"/>
          </a:xfrm>
          <a:prstGeom prst="rect">
            <a:avLst/>
          </a:prstGeom>
          <a:noFill/>
          <a:ln>
            <a:noFill/>
          </a:ln>
        </p:spPr>
      </p:pic>
      <p:pic>
        <p:nvPicPr>
          <p:cNvPr id="687" name="Google Shape;687;p119"/>
          <p:cNvPicPr preferRelativeResize="0"/>
          <p:nvPr/>
        </p:nvPicPr>
        <p:blipFill>
          <a:blip r:embed="rId4">
            <a:alphaModFix/>
          </a:blip>
          <a:stretch>
            <a:fillRect/>
          </a:stretch>
        </p:blipFill>
        <p:spPr>
          <a:xfrm>
            <a:off x="47613" y="2317875"/>
            <a:ext cx="4524375" cy="2762250"/>
          </a:xfrm>
          <a:prstGeom prst="rect">
            <a:avLst/>
          </a:prstGeom>
          <a:noFill/>
          <a:ln>
            <a:noFill/>
          </a:ln>
        </p:spPr>
      </p:pic>
      <p:sp>
        <p:nvSpPr>
          <p:cNvPr id="688" name="Google Shape;688;p11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86"/>
                                        </p:tgtEl>
                                        <p:attrNameLst>
                                          <p:attrName>style.visibility</p:attrName>
                                        </p:attrNameLst>
                                      </p:cBhvr>
                                      <p:to>
                                        <p:strVal val="visible"/>
                                      </p:to>
                                    </p:set>
                                    <p:anim calcmode="lin" valueType="num">
                                      <p:cBhvr additive="base">
                                        <p:cTn dur="1000"/>
                                        <p:tgtEl>
                                          <p:spTgt spid="68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687"/>
                                        </p:tgtEl>
                                        <p:attrNameLst>
                                          <p:attrName>style.visibility</p:attrName>
                                        </p:attrNameLst>
                                      </p:cBhvr>
                                      <p:to>
                                        <p:strVal val="visible"/>
                                      </p:to>
                                    </p:set>
                                    <p:anim calcmode="lin" valueType="num">
                                      <p:cBhvr additive="base">
                                        <p:cTn dur="1000"/>
                                        <p:tgtEl>
                                          <p:spTgt spid="68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20"/>
          <p:cNvSpPr txBox="1"/>
          <p:nvPr>
            <p:ph idx="3" type="title"/>
          </p:nvPr>
        </p:nvSpPr>
        <p:spPr>
          <a:xfrm>
            <a:off x="691300" y="445025"/>
            <a:ext cx="4060500" cy="599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RESULTS FOR K NEAREST NEIGHBORS</a:t>
            </a:r>
            <a:endParaRPr/>
          </a:p>
        </p:txBody>
      </p:sp>
      <p:pic>
        <p:nvPicPr>
          <p:cNvPr id="694" name="Google Shape;694;p120"/>
          <p:cNvPicPr preferRelativeResize="0"/>
          <p:nvPr/>
        </p:nvPicPr>
        <p:blipFill>
          <a:blip r:embed="rId3">
            <a:alphaModFix/>
          </a:blip>
          <a:stretch>
            <a:fillRect/>
          </a:stretch>
        </p:blipFill>
        <p:spPr>
          <a:xfrm>
            <a:off x="76200" y="1577825"/>
            <a:ext cx="4759575" cy="3511747"/>
          </a:xfrm>
          <a:prstGeom prst="rect">
            <a:avLst/>
          </a:prstGeom>
          <a:noFill/>
          <a:ln>
            <a:noFill/>
          </a:ln>
        </p:spPr>
      </p:pic>
      <p:pic>
        <p:nvPicPr>
          <p:cNvPr id="695" name="Google Shape;695;p120"/>
          <p:cNvPicPr preferRelativeResize="0"/>
          <p:nvPr/>
        </p:nvPicPr>
        <p:blipFill>
          <a:blip r:embed="rId4">
            <a:alphaModFix/>
          </a:blip>
          <a:stretch>
            <a:fillRect/>
          </a:stretch>
        </p:blipFill>
        <p:spPr>
          <a:xfrm>
            <a:off x="4751800" y="91750"/>
            <a:ext cx="4321125" cy="3222525"/>
          </a:xfrm>
          <a:prstGeom prst="rect">
            <a:avLst/>
          </a:prstGeom>
          <a:noFill/>
          <a:ln>
            <a:noFill/>
          </a:ln>
        </p:spPr>
      </p:pic>
      <p:sp>
        <p:nvSpPr>
          <p:cNvPr id="696" name="Google Shape;696;p1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95"/>
                                        </p:tgtEl>
                                        <p:attrNameLst>
                                          <p:attrName>style.visibility</p:attrName>
                                        </p:attrNameLst>
                                      </p:cBhvr>
                                      <p:to>
                                        <p:strVal val="visible"/>
                                      </p:to>
                                    </p:set>
                                    <p:anim calcmode="lin" valueType="num">
                                      <p:cBhvr additive="base">
                                        <p:cTn dur="1000"/>
                                        <p:tgtEl>
                                          <p:spTgt spid="695"/>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694"/>
                                        </p:tgtEl>
                                        <p:attrNameLst>
                                          <p:attrName>style.visibility</p:attrName>
                                        </p:attrNameLst>
                                      </p:cBhvr>
                                      <p:to>
                                        <p:strVal val="visible"/>
                                      </p:to>
                                    </p:set>
                                    <p:anim calcmode="lin" valueType="num">
                                      <p:cBhvr additive="base">
                                        <p:cTn dur="1000"/>
                                        <p:tgtEl>
                                          <p:spTgt spid="69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21"/>
          <p:cNvSpPr txBox="1"/>
          <p:nvPr>
            <p:ph idx="3" type="title"/>
          </p:nvPr>
        </p:nvSpPr>
        <p:spPr>
          <a:xfrm>
            <a:off x="495500" y="445025"/>
            <a:ext cx="4647900" cy="795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RESULTS FOR SUPPORT VECTOR MACHINES</a:t>
            </a:r>
            <a:endParaRPr/>
          </a:p>
        </p:txBody>
      </p:sp>
      <p:pic>
        <p:nvPicPr>
          <p:cNvPr id="702" name="Google Shape;702;p121"/>
          <p:cNvPicPr preferRelativeResize="0"/>
          <p:nvPr/>
        </p:nvPicPr>
        <p:blipFill>
          <a:blip r:embed="rId3">
            <a:alphaModFix/>
          </a:blip>
          <a:stretch>
            <a:fillRect/>
          </a:stretch>
        </p:blipFill>
        <p:spPr>
          <a:xfrm>
            <a:off x="87125" y="1484125"/>
            <a:ext cx="4892688" cy="3598375"/>
          </a:xfrm>
          <a:prstGeom prst="rect">
            <a:avLst/>
          </a:prstGeom>
          <a:noFill/>
          <a:ln>
            <a:noFill/>
          </a:ln>
        </p:spPr>
      </p:pic>
      <p:pic>
        <p:nvPicPr>
          <p:cNvPr id="703" name="Google Shape;703;p121"/>
          <p:cNvPicPr preferRelativeResize="0"/>
          <p:nvPr/>
        </p:nvPicPr>
        <p:blipFill>
          <a:blip r:embed="rId4">
            <a:alphaModFix/>
          </a:blip>
          <a:stretch>
            <a:fillRect/>
          </a:stretch>
        </p:blipFill>
        <p:spPr>
          <a:xfrm>
            <a:off x="4905675" y="100325"/>
            <a:ext cx="4151200" cy="3085000"/>
          </a:xfrm>
          <a:prstGeom prst="rect">
            <a:avLst/>
          </a:prstGeom>
          <a:noFill/>
          <a:ln>
            <a:noFill/>
          </a:ln>
        </p:spPr>
      </p:pic>
      <p:sp>
        <p:nvSpPr>
          <p:cNvPr id="704" name="Google Shape;704;p12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03"/>
                                        </p:tgtEl>
                                        <p:attrNameLst>
                                          <p:attrName>style.visibility</p:attrName>
                                        </p:attrNameLst>
                                      </p:cBhvr>
                                      <p:to>
                                        <p:strVal val="visible"/>
                                      </p:to>
                                    </p:set>
                                    <p:anim calcmode="lin" valueType="num">
                                      <p:cBhvr additive="base">
                                        <p:cTn dur="1000"/>
                                        <p:tgtEl>
                                          <p:spTgt spid="70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702"/>
                                        </p:tgtEl>
                                        <p:attrNameLst>
                                          <p:attrName>style.visibility</p:attrName>
                                        </p:attrNameLst>
                                      </p:cBhvr>
                                      <p:to>
                                        <p:strVal val="visible"/>
                                      </p:to>
                                    </p:set>
                                    <p:anim calcmode="lin" valueType="num">
                                      <p:cBhvr additive="base">
                                        <p:cTn dur="1000"/>
                                        <p:tgtEl>
                                          <p:spTgt spid="7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22"/>
          <p:cNvSpPr txBox="1"/>
          <p:nvPr>
            <p:ph idx="4" type="title"/>
          </p:nvPr>
        </p:nvSpPr>
        <p:spPr>
          <a:xfrm>
            <a:off x="433775" y="297200"/>
            <a:ext cx="3743700" cy="825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COMPARISON OF PERFORMANCE OF ALL ALGORITHMS</a:t>
            </a:r>
            <a:endParaRPr/>
          </a:p>
        </p:txBody>
      </p:sp>
      <p:pic>
        <p:nvPicPr>
          <p:cNvPr id="710" name="Google Shape;710;p122"/>
          <p:cNvPicPr preferRelativeResize="0"/>
          <p:nvPr/>
        </p:nvPicPr>
        <p:blipFill>
          <a:blip r:embed="rId3">
            <a:alphaModFix/>
          </a:blip>
          <a:stretch>
            <a:fillRect/>
          </a:stretch>
        </p:blipFill>
        <p:spPr>
          <a:xfrm>
            <a:off x="74075" y="2063200"/>
            <a:ext cx="5330526" cy="3003425"/>
          </a:xfrm>
          <a:prstGeom prst="rect">
            <a:avLst/>
          </a:prstGeom>
          <a:noFill/>
          <a:ln>
            <a:noFill/>
          </a:ln>
        </p:spPr>
      </p:pic>
      <p:pic>
        <p:nvPicPr>
          <p:cNvPr id="711" name="Google Shape;711;p122"/>
          <p:cNvPicPr preferRelativeResize="0"/>
          <p:nvPr/>
        </p:nvPicPr>
        <p:blipFill>
          <a:blip r:embed="rId4">
            <a:alphaModFix/>
          </a:blip>
          <a:stretch>
            <a:fillRect/>
          </a:stretch>
        </p:blipFill>
        <p:spPr>
          <a:xfrm>
            <a:off x="5117400" y="152400"/>
            <a:ext cx="3874199" cy="2517850"/>
          </a:xfrm>
          <a:prstGeom prst="rect">
            <a:avLst/>
          </a:prstGeom>
          <a:noFill/>
          <a:ln>
            <a:noFill/>
          </a:ln>
        </p:spPr>
      </p:pic>
      <p:sp>
        <p:nvSpPr>
          <p:cNvPr id="712" name="Google Shape;712;p12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11"/>
                                        </p:tgtEl>
                                        <p:attrNameLst>
                                          <p:attrName>style.visibility</p:attrName>
                                        </p:attrNameLst>
                                      </p:cBhvr>
                                      <p:to>
                                        <p:strVal val="visible"/>
                                      </p:to>
                                    </p:set>
                                    <p:anim calcmode="lin" valueType="num">
                                      <p:cBhvr additive="base">
                                        <p:cTn dur="1000"/>
                                        <p:tgtEl>
                                          <p:spTgt spid="71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710"/>
                                        </p:tgtEl>
                                        <p:attrNameLst>
                                          <p:attrName>style.visibility</p:attrName>
                                        </p:attrNameLst>
                                      </p:cBhvr>
                                      <p:to>
                                        <p:strVal val="visible"/>
                                      </p:to>
                                    </p:set>
                                    <p:anim calcmode="lin" valueType="num">
                                      <p:cBhvr additive="base">
                                        <p:cTn dur="1000"/>
                                        <p:tgtEl>
                                          <p:spTgt spid="7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96"/>
          <p:cNvSpPr txBox="1"/>
          <p:nvPr>
            <p:ph idx="4294967295" type="title"/>
          </p:nvPr>
        </p:nvSpPr>
        <p:spPr>
          <a:xfrm>
            <a:off x="2798000" y="289875"/>
            <a:ext cx="5735700" cy="9414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b="1" lang="en" sz="3200">
                <a:solidFill>
                  <a:schemeClr val="lt1"/>
                </a:solidFill>
                <a:latin typeface="Comfortaa"/>
                <a:ea typeface="Comfortaa"/>
                <a:cs typeface="Comfortaa"/>
                <a:sym typeface="Comfortaa"/>
              </a:rPr>
              <a:t>Introduction</a:t>
            </a:r>
            <a:endParaRPr b="1" sz="3200">
              <a:solidFill>
                <a:schemeClr val="lt1"/>
              </a:solidFill>
              <a:latin typeface="Comfortaa"/>
              <a:ea typeface="Comfortaa"/>
              <a:cs typeface="Comfortaa"/>
              <a:sym typeface="Comfortaa"/>
            </a:endParaRPr>
          </a:p>
        </p:txBody>
      </p:sp>
      <p:sp>
        <p:nvSpPr>
          <p:cNvPr id="497" name="Google Shape;497;p96"/>
          <p:cNvSpPr txBox="1"/>
          <p:nvPr>
            <p:ph idx="4294967295" type="body"/>
          </p:nvPr>
        </p:nvSpPr>
        <p:spPr>
          <a:xfrm>
            <a:off x="3211775" y="1231275"/>
            <a:ext cx="5321700" cy="3039900"/>
          </a:xfrm>
          <a:prstGeom prst="rect">
            <a:avLst/>
          </a:prstGeom>
        </p:spPr>
        <p:txBody>
          <a:bodyPr anchorCtr="0" anchor="t" bIns="91425" lIns="91425" spcFirstLastPara="1" rIns="91425" wrap="square" tIns="91425">
            <a:normAutofit fontScale="85000" lnSpcReduction="20000"/>
          </a:bodyPr>
          <a:lstStyle/>
          <a:p>
            <a:pPr indent="0" lvl="0" marL="457200" rtl="0" algn="r">
              <a:spcBef>
                <a:spcPts val="0"/>
              </a:spcBef>
              <a:spcAft>
                <a:spcPts val="0"/>
              </a:spcAft>
              <a:buNone/>
            </a:pPr>
            <a:r>
              <a:rPr b="1" lang="en" sz="1400" u="sng">
                <a:solidFill>
                  <a:schemeClr val="lt1"/>
                </a:solidFill>
                <a:latin typeface="Comfortaa"/>
                <a:ea typeface="Comfortaa"/>
                <a:cs typeface="Comfortaa"/>
                <a:sym typeface="Comfortaa"/>
              </a:rPr>
              <a:t>The Problem:</a:t>
            </a:r>
            <a:endParaRPr b="1" sz="1400">
              <a:solidFill>
                <a:schemeClr val="lt1"/>
              </a:solidFill>
              <a:latin typeface="Comfortaa"/>
              <a:ea typeface="Comfortaa"/>
              <a:cs typeface="Comfortaa"/>
              <a:sym typeface="Comfortaa"/>
            </a:endParaRPr>
          </a:p>
          <a:p>
            <a:pPr indent="-304165" lvl="0" marL="457200" rtl="0" algn="r">
              <a:lnSpc>
                <a:spcPct val="150000"/>
              </a:lnSpc>
              <a:spcBef>
                <a:spcPts val="1200"/>
              </a:spcBef>
              <a:spcAft>
                <a:spcPts val="0"/>
              </a:spcAft>
              <a:buClr>
                <a:schemeClr val="lt1"/>
              </a:buClr>
              <a:buSzPct val="100000"/>
              <a:buFont typeface="Comfortaa"/>
              <a:buChar char="-"/>
            </a:pPr>
            <a:r>
              <a:rPr b="1" lang="en" sz="1400">
                <a:solidFill>
                  <a:schemeClr val="lt1"/>
                </a:solidFill>
                <a:latin typeface="Comfortaa"/>
                <a:ea typeface="Comfortaa"/>
                <a:cs typeface="Comfortaa"/>
                <a:sym typeface="Comfortaa"/>
              </a:rPr>
              <a:t>Pokémon image recognition is uncommon.</a:t>
            </a:r>
            <a:endParaRPr b="1" sz="1400">
              <a:solidFill>
                <a:schemeClr val="lt1"/>
              </a:solidFill>
              <a:latin typeface="Comfortaa"/>
              <a:ea typeface="Comfortaa"/>
              <a:cs typeface="Comfortaa"/>
              <a:sym typeface="Comfortaa"/>
            </a:endParaRPr>
          </a:p>
          <a:p>
            <a:pPr indent="-304165" lvl="0" marL="457200" rtl="0" algn="r">
              <a:lnSpc>
                <a:spcPct val="150000"/>
              </a:lnSpc>
              <a:spcBef>
                <a:spcPts val="0"/>
              </a:spcBef>
              <a:spcAft>
                <a:spcPts val="0"/>
              </a:spcAft>
              <a:buClr>
                <a:schemeClr val="lt1"/>
              </a:buClr>
              <a:buSzPct val="100000"/>
              <a:buFont typeface="Comfortaa"/>
              <a:buChar char="-"/>
            </a:pPr>
            <a:r>
              <a:rPr b="1" lang="en" sz="1400">
                <a:solidFill>
                  <a:schemeClr val="lt1"/>
                </a:solidFill>
                <a:latin typeface="Comfortaa"/>
                <a:ea typeface="Comfortaa"/>
                <a:cs typeface="Comfortaa"/>
                <a:sym typeface="Comfortaa"/>
              </a:rPr>
              <a:t>Existing models detect Pokémon, but provide no other information.</a:t>
            </a:r>
            <a:endParaRPr b="1" sz="1400">
              <a:solidFill>
                <a:schemeClr val="lt1"/>
              </a:solidFill>
              <a:latin typeface="Comfortaa"/>
              <a:ea typeface="Comfortaa"/>
              <a:cs typeface="Comfortaa"/>
              <a:sym typeface="Comfortaa"/>
            </a:endParaRPr>
          </a:p>
          <a:p>
            <a:pPr indent="-304165" lvl="0" marL="457200" rtl="0" algn="r">
              <a:lnSpc>
                <a:spcPct val="150000"/>
              </a:lnSpc>
              <a:spcBef>
                <a:spcPts val="0"/>
              </a:spcBef>
              <a:spcAft>
                <a:spcPts val="0"/>
              </a:spcAft>
              <a:buClr>
                <a:schemeClr val="lt1"/>
              </a:buClr>
              <a:buSzPct val="100000"/>
              <a:buFont typeface="Comfortaa"/>
              <a:buChar char="-"/>
            </a:pPr>
            <a:r>
              <a:rPr b="1" lang="en" sz="1400">
                <a:solidFill>
                  <a:schemeClr val="lt1"/>
                </a:solidFill>
                <a:latin typeface="Comfortaa"/>
                <a:ea typeface="Comfortaa"/>
                <a:cs typeface="Comfortaa"/>
                <a:sym typeface="Comfortaa"/>
              </a:rPr>
              <a:t>Most programs recognize few Pokémon.</a:t>
            </a:r>
            <a:endParaRPr b="1" sz="1400">
              <a:solidFill>
                <a:schemeClr val="lt1"/>
              </a:solidFill>
              <a:latin typeface="Comfortaa"/>
              <a:ea typeface="Comfortaa"/>
              <a:cs typeface="Comfortaa"/>
              <a:sym typeface="Comfortaa"/>
            </a:endParaRPr>
          </a:p>
          <a:p>
            <a:pPr indent="0" lvl="0" marL="0" rtl="0" algn="r">
              <a:spcBef>
                <a:spcPts val="1200"/>
              </a:spcBef>
              <a:spcAft>
                <a:spcPts val="0"/>
              </a:spcAft>
              <a:buNone/>
            </a:pPr>
            <a:r>
              <a:t/>
            </a:r>
            <a:endParaRPr b="1" sz="1400" u="sng">
              <a:solidFill>
                <a:schemeClr val="lt1"/>
              </a:solidFill>
              <a:latin typeface="Comfortaa"/>
              <a:ea typeface="Comfortaa"/>
              <a:cs typeface="Comfortaa"/>
              <a:sym typeface="Comfortaa"/>
            </a:endParaRPr>
          </a:p>
          <a:p>
            <a:pPr indent="0" lvl="0" marL="0" rtl="0" algn="r">
              <a:spcBef>
                <a:spcPts val="1200"/>
              </a:spcBef>
              <a:spcAft>
                <a:spcPts val="0"/>
              </a:spcAft>
              <a:buNone/>
            </a:pPr>
            <a:r>
              <a:rPr b="1" lang="en" sz="1400" u="sng">
                <a:solidFill>
                  <a:schemeClr val="lt1"/>
                </a:solidFill>
                <a:latin typeface="Comfortaa"/>
                <a:ea typeface="Comfortaa"/>
                <a:cs typeface="Comfortaa"/>
                <a:sym typeface="Comfortaa"/>
              </a:rPr>
              <a:t>The Solution:</a:t>
            </a:r>
            <a:endParaRPr b="1" sz="1400">
              <a:solidFill>
                <a:schemeClr val="lt1"/>
              </a:solidFill>
              <a:latin typeface="Comfortaa"/>
              <a:ea typeface="Comfortaa"/>
              <a:cs typeface="Comfortaa"/>
              <a:sym typeface="Comfortaa"/>
            </a:endParaRPr>
          </a:p>
          <a:p>
            <a:pPr indent="-304165" lvl="0" marL="457200" rtl="0" algn="r">
              <a:lnSpc>
                <a:spcPct val="150000"/>
              </a:lnSpc>
              <a:spcBef>
                <a:spcPts val="1200"/>
              </a:spcBef>
              <a:spcAft>
                <a:spcPts val="0"/>
              </a:spcAft>
              <a:buClr>
                <a:schemeClr val="lt1"/>
              </a:buClr>
              <a:buSzPct val="100000"/>
              <a:buFont typeface="Comfortaa"/>
              <a:buChar char="-"/>
            </a:pPr>
            <a:r>
              <a:rPr b="1" lang="en" sz="1400">
                <a:solidFill>
                  <a:schemeClr val="lt1"/>
                </a:solidFill>
                <a:latin typeface="Comfortaa"/>
                <a:ea typeface="Comfortaa"/>
                <a:cs typeface="Comfortaa"/>
                <a:sym typeface="Comfortaa"/>
              </a:rPr>
              <a:t>Implement a website for detecting Pokémon.</a:t>
            </a:r>
            <a:endParaRPr b="1" sz="1400">
              <a:solidFill>
                <a:schemeClr val="lt1"/>
              </a:solidFill>
              <a:latin typeface="Comfortaa"/>
              <a:ea typeface="Comfortaa"/>
              <a:cs typeface="Comfortaa"/>
              <a:sym typeface="Comfortaa"/>
            </a:endParaRPr>
          </a:p>
          <a:p>
            <a:pPr indent="-304165" lvl="1" marL="914400" rtl="0" algn="r">
              <a:lnSpc>
                <a:spcPct val="150000"/>
              </a:lnSpc>
              <a:spcBef>
                <a:spcPts val="0"/>
              </a:spcBef>
              <a:spcAft>
                <a:spcPts val="0"/>
              </a:spcAft>
              <a:buClr>
                <a:schemeClr val="lt1"/>
              </a:buClr>
              <a:buSzPct val="100000"/>
              <a:buFont typeface="Comfortaa"/>
              <a:buChar char="-"/>
            </a:pPr>
            <a:r>
              <a:rPr b="1" lang="en">
                <a:solidFill>
                  <a:schemeClr val="lt1"/>
                </a:solidFill>
                <a:latin typeface="Comfortaa"/>
                <a:ea typeface="Comfortaa"/>
                <a:cs typeface="Comfortaa"/>
                <a:sym typeface="Comfortaa"/>
              </a:rPr>
              <a:t>Provides easier access than software.</a:t>
            </a:r>
            <a:endParaRPr b="1">
              <a:solidFill>
                <a:schemeClr val="lt1"/>
              </a:solidFill>
              <a:latin typeface="Comfortaa"/>
              <a:ea typeface="Comfortaa"/>
              <a:cs typeface="Comfortaa"/>
              <a:sym typeface="Comfortaa"/>
            </a:endParaRPr>
          </a:p>
          <a:p>
            <a:pPr indent="-304165" lvl="1" marL="914400" rtl="0" algn="r">
              <a:lnSpc>
                <a:spcPct val="150000"/>
              </a:lnSpc>
              <a:spcBef>
                <a:spcPts val="0"/>
              </a:spcBef>
              <a:spcAft>
                <a:spcPts val="0"/>
              </a:spcAft>
              <a:buClr>
                <a:schemeClr val="lt1"/>
              </a:buClr>
              <a:buSzPct val="100000"/>
              <a:buFont typeface="Comfortaa"/>
              <a:buChar char="-"/>
            </a:pPr>
            <a:r>
              <a:rPr b="1" lang="en">
                <a:solidFill>
                  <a:schemeClr val="lt1"/>
                </a:solidFill>
                <a:latin typeface="Comfortaa"/>
                <a:ea typeface="Comfortaa"/>
                <a:cs typeface="Comfortaa"/>
                <a:sym typeface="Comfortaa"/>
              </a:rPr>
              <a:t>Detect ⅔ of all currently existing Pokémon.</a:t>
            </a:r>
            <a:endParaRPr b="1">
              <a:solidFill>
                <a:schemeClr val="lt1"/>
              </a:solidFill>
              <a:latin typeface="Comfortaa"/>
              <a:ea typeface="Comfortaa"/>
              <a:cs typeface="Comfortaa"/>
              <a:sym typeface="Comfortaa"/>
            </a:endParaRPr>
          </a:p>
        </p:txBody>
      </p:sp>
      <p:pic>
        <p:nvPicPr>
          <p:cNvPr id="498" name="Google Shape;498;p96"/>
          <p:cNvPicPr preferRelativeResize="0"/>
          <p:nvPr/>
        </p:nvPicPr>
        <p:blipFill>
          <a:blip r:embed="rId3">
            <a:alphaModFix/>
          </a:blip>
          <a:stretch>
            <a:fillRect/>
          </a:stretch>
        </p:blipFill>
        <p:spPr>
          <a:xfrm>
            <a:off x="175675" y="1031900"/>
            <a:ext cx="3195875" cy="3239275"/>
          </a:xfrm>
          <a:prstGeom prst="rect">
            <a:avLst/>
          </a:prstGeom>
          <a:noFill/>
          <a:ln>
            <a:noFill/>
          </a:ln>
        </p:spPr>
      </p:pic>
      <p:sp>
        <p:nvSpPr>
          <p:cNvPr id="499" name="Google Shape;499;p96"/>
          <p:cNvSpPr txBox="1"/>
          <p:nvPr/>
        </p:nvSpPr>
        <p:spPr>
          <a:xfrm>
            <a:off x="175675" y="4682325"/>
            <a:ext cx="414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Comfortaa"/>
                <a:ea typeface="Comfortaa"/>
                <a:cs typeface="Comfortaa"/>
                <a:sym typeface="Comfortaa"/>
              </a:rPr>
              <a:t>Source: https://nintendo.fandom.com/wiki/Poké_Ball</a:t>
            </a:r>
            <a:endParaRPr b="1" sz="1100">
              <a:solidFill>
                <a:schemeClr val="lt1"/>
              </a:solidFill>
              <a:latin typeface="Comfortaa"/>
              <a:ea typeface="Comfortaa"/>
              <a:cs typeface="Comfortaa"/>
              <a:sym typeface="Comfortaa"/>
            </a:endParaRPr>
          </a:p>
        </p:txBody>
      </p:sp>
      <p:sp>
        <p:nvSpPr>
          <p:cNvPr id="500" name="Google Shape;500;p9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23"/>
          <p:cNvSpPr txBox="1"/>
          <p:nvPr>
            <p:ph idx="4" type="title"/>
          </p:nvPr>
        </p:nvSpPr>
        <p:spPr>
          <a:xfrm>
            <a:off x="2203275" y="56525"/>
            <a:ext cx="4665000" cy="282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Conclusions</a:t>
            </a:r>
            <a:endParaRPr b="1" sz="3200">
              <a:solidFill>
                <a:schemeClr val="lt1"/>
              </a:solidFill>
              <a:latin typeface="Comfortaa"/>
              <a:ea typeface="Comfortaa"/>
              <a:cs typeface="Comfortaa"/>
              <a:sym typeface="Comfortaa"/>
            </a:endParaRPr>
          </a:p>
        </p:txBody>
      </p:sp>
      <p:sp>
        <p:nvSpPr>
          <p:cNvPr id="718" name="Google Shape;718;p123"/>
          <p:cNvSpPr txBox="1"/>
          <p:nvPr>
            <p:ph idx="4" type="title"/>
          </p:nvPr>
        </p:nvSpPr>
        <p:spPr>
          <a:xfrm>
            <a:off x="84175" y="565225"/>
            <a:ext cx="8858100" cy="44652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chemeClr val="lt1"/>
              </a:buClr>
              <a:buSzPts val="1350"/>
              <a:buFont typeface="Comfortaa"/>
              <a:buChar char="-"/>
            </a:pPr>
            <a:r>
              <a:rPr b="1" lang="en" sz="1350">
                <a:solidFill>
                  <a:schemeClr val="lt1"/>
                </a:solidFill>
                <a:latin typeface="Comfortaa"/>
                <a:ea typeface="Comfortaa"/>
                <a:cs typeface="Comfortaa"/>
                <a:sym typeface="Comfortaa"/>
              </a:rPr>
              <a:t>Average accuracy and computation time for each algorithm</a:t>
            </a:r>
            <a:endParaRPr b="1" sz="1350">
              <a:solidFill>
                <a:schemeClr val="lt1"/>
              </a:solidFill>
              <a:latin typeface="Comfortaa"/>
              <a:ea typeface="Comfortaa"/>
              <a:cs typeface="Comfortaa"/>
              <a:sym typeface="Comfortaa"/>
            </a:endParaRPr>
          </a:p>
          <a:p>
            <a:pPr indent="0" lvl="0" marL="0" rtl="0" algn="l">
              <a:spcBef>
                <a:spcPts val="0"/>
              </a:spcBef>
              <a:spcAft>
                <a:spcPts val="0"/>
              </a:spcAft>
              <a:buNone/>
            </a:pPr>
            <a:r>
              <a:t/>
            </a:r>
            <a:endParaRPr b="1" sz="1350">
              <a:solidFill>
                <a:schemeClr val="lt1"/>
              </a:solidFill>
              <a:latin typeface="Comfortaa"/>
              <a:ea typeface="Comfortaa"/>
              <a:cs typeface="Comfortaa"/>
              <a:sym typeface="Comfortaa"/>
            </a:endParaRPr>
          </a:p>
          <a:p>
            <a:pPr indent="-314325" lvl="1" marL="914400" rtl="0" algn="l">
              <a:spcBef>
                <a:spcPts val="0"/>
              </a:spcBef>
              <a:spcAft>
                <a:spcPts val="0"/>
              </a:spcAft>
              <a:buSzPts val="1350"/>
              <a:buFont typeface="Comfortaa"/>
              <a:buChar char="-"/>
            </a:pPr>
            <a:r>
              <a:rPr b="1" lang="en" sz="1350">
                <a:latin typeface="Comfortaa"/>
                <a:ea typeface="Comfortaa"/>
                <a:cs typeface="Comfortaa"/>
                <a:sym typeface="Comfortaa"/>
              </a:rPr>
              <a:t>Transfer Learning with Pretrained Models (90.6% and ~5.4 seconds)</a:t>
            </a:r>
            <a:endParaRPr b="1" sz="1350">
              <a:solidFill>
                <a:schemeClr val="lt1"/>
              </a:solidFill>
              <a:latin typeface="Comfortaa"/>
              <a:ea typeface="Comfortaa"/>
              <a:cs typeface="Comfortaa"/>
              <a:sym typeface="Comfortaa"/>
            </a:endParaRPr>
          </a:p>
          <a:p>
            <a:pPr indent="0" lvl="0" marL="0" rtl="0" algn="l">
              <a:spcBef>
                <a:spcPts val="0"/>
              </a:spcBef>
              <a:spcAft>
                <a:spcPts val="0"/>
              </a:spcAft>
              <a:buNone/>
            </a:pPr>
            <a:r>
              <a:t/>
            </a:r>
            <a:endParaRPr b="1" sz="1350">
              <a:solidFill>
                <a:schemeClr val="lt1"/>
              </a:solidFill>
              <a:latin typeface="Comfortaa"/>
              <a:ea typeface="Comfortaa"/>
              <a:cs typeface="Comfortaa"/>
              <a:sym typeface="Comfortaa"/>
            </a:endParaRPr>
          </a:p>
          <a:p>
            <a:pPr indent="-314325" lvl="0" marL="914400" rtl="0" algn="l">
              <a:spcBef>
                <a:spcPts val="0"/>
              </a:spcBef>
              <a:spcAft>
                <a:spcPts val="0"/>
              </a:spcAft>
              <a:buClr>
                <a:schemeClr val="lt1"/>
              </a:buClr>
              <a:buSzPts val="1350"/>
              <a:buFont typeface="Comfortaa"/>
              <a:buChar char="-"/>
            </a:pPr>
            <a:r>
              <a:rPr b="1" lang="en" sz="1350">
                <a:solidFill>
                  <a:schemeClr val="lt1"/>
                </a:solidFill>
                <a:latin typeface="Comfortaa"/>
                <a:ea typeface="Comfortaa"/>
                <a:cs typeface="Comfortaa"/>
                <a:sym typeface="Comfortaa"/>
              </a:rPr>
              <a:t>Convolutional Neural Network (90.2% and ~18.02 seconds) </a:t>
            </a:r>
            <a:endParaRPr b="1" sz="1350">
              <a:solidFill>
                <a:schemeClr val="lt1"/>
              </a:solidFill>
              <a:latin typeface="Comfortaa"/>
              <a:ea typeface="Comfortaa"/>
              <a:cs typeface="Comfortaa"/>
              <a:sym typeface="Comfortaa"/>
            </a:endParaRPr>
          </a:p>
          <a:p>
            <a:pPr indent="0" lvl="0" marL="914400" rtl="0" algn="l">
              <a:spcBef>
                <a:spcPts val="0"/>
              </a:spcBef>
              <a:spcAft>
                <a:spcPts val="0"/>
              </a:spcAft>
              <a:buNone/>
            </a:pPr>
            <a:r>
              <a:t/>
            </a:r>
            <a:endParaRPr b="1" sz="1350">
              <a:solidFill>
                <a:schemeClr val="lt1"/>
              </a:solidFill>
              <a:latin typeface="Comfortaa"/>
              <a:ea typeface="Comfortaa"/>
              <a:cs typeface="Comfortaa"/>
              <a:sym typeface="Comfortaa"/>
            </a:endParaRPr>
          </a:p>
          <a:p>
            <a:pPr indent="-314325" lvl="0" marL="914400" rtl="0" algn="l">
              <a:spcBef>
                <a:spcPts val="0"/>
              </a:spcBef>
              <a:spcAft>
                <a:spcPts val="0"/>
              </a:spcAft>
              <a:buClr>
                <a:schemeClr val="lt1"/>
              </a:buClr>
              <a:buSzPts val="1350"/>
              <a:buFont typeface="Comfortaa"/>
              <a:buChar char="-"/>
            </a:pPr>
            <a:r>
              <a:rPr b="1" lang="en" sz="1350">
                <a:solidFill>
                  <a:schemeClr val="lt1"/>
                </a:solidFill>
                <a:latin typeface="Comfortaa"/>
                <a:ea typeface="Comfortaa"/>
                <a:cs typeface="Comfortaa"/>
                <a:sym typeface="Comfortaa"/>
              </a:rPr>
              <a:t>Support Vector Machines ( 31.31% and ~12656.56 seconds)</a:t>
            </a:r>
            <a:endParaRPr b="1" sz="1350">
              <a:solidFill>
                <a:schemeClr val="lt1"/>
              </a:solidFill>
              <a:latin typeface="Comfortaa"/>
              <a:ea typeface="Comfortaa"/>
              <a:cs typeface="Comfortaa"/>
              <a:sym typeface="Comfortaa"/>
            </a:endParaRPr>
          </a:p>
          <a:p>
            <a:pPr indent="0" lvl="0" marL="0" rtl="0" algn="l">
              <a:spcBef>
                <a:spcPts val="0"/>
              </a:spcBef>
              <a:spcAft>
                <a:spcPts val="0"/>
              </a:spcAft>
              <a:buNone/>
            </a:pPr>
            <a:r>
              <a:t/>
            </a:r>
            <a:endParaRPr b="1" sz="1350">
              <a:solidFill>
                <a:schemeClr val="lt1"/>
              </a:solidFill>
              <a:latin typeface="Comfortaa"/>
              <a:ea typeface="Comfortaa"/>
              <a:cs typeface="Comfortaa"/>
              <a:sym typeface="Comfortaa"/>
            </a:endParaRPr>
          </a:p>
          <a:p>
            <a:pPr indent="-314325" lvl="0" marL="914400" rtl="0" algn="l">
              <a:spcBef>
                <a:spcPts val="0"/>
              </a:spcBef>
              <a:spcAft>
                <a:spcPts val="0"/>
              </a:spcAft>
              <a:buClr>
                <a:schemeClr val="lt1"/>
              </a:buClr>
              <a:buSzPts val="1350"/>
              <a:buFont typeface="Comfortaa"/>
              <a:buChar char="-"/>
            </a:pPr>
            <a:r>
              <a:rPr b="1" lang="en" sz="1350">
                <a:solidFill>
                  <a:schemeClr val="lt1"/>
                </a:solidFill>
                <a:latin typeface="Comfortaa"/>
                <a:ea typeface="Comfortaa"/>
                <a:cs typeface="Comfortaa"/>
                <a:sym typeface="Comfortaa"/>
              </a:rPr>
              <a:t>K-Nearest Neighbor (11.02% and ~575.49 seconds) </a:t>
            </a:r>
            <a:endParaRPr b="1" sz="1350">
              <a:solidFill>
                <a:schemeClr val="lt1"/>
              </a:solidFill>
              <a:latin typeface="Comfortaa"/>
              <a:ea typeface="Comfortaa"/>
              <a:cs typeface="Comfortaa"/>
              <a:sym typeface="Comfortaa"/>
            </a:endParaRPr>
          </a:p>
          <a:p>
            <a:pPr indent="0" lvl="0" marL="0" rtl="0" algn="l">
              <a:spcBef>
                <a:spcPts val="0"/>
              </a:spcBef>
              <a:spcAft>
                <a:spcPts val="0"/>
              </a:spcAft>
              <a:buNone/>
            </a:pPr>
            <a:r>
              <a:t/>
            </a:r>
            <a:endParaRPr b="1" sz="1350">
              <a:solidFill>
                <a:schemeClr val="lt1"/>
              </a:solidFill>
              <a:latin typeface="Comfortaa"/>
              <a:ea typeface="Comfortaa"/>
              <a:cs typeface="Comfortaa"/>
              <a:sym typeface="Comfortaa"/>
            </a:endParaRPr>
          </a:p>
          <a:p>
            <a:pPr indent="-314325" lvl="0" marL="457200" rtl="0" algn="l">
              <a:spcBef>
                <a:spcPts val="0"/>
              </a:spcBef>
              <a:spcAft>
                <a:spcPts val="0"/>
              </a:spcAft>
              <a:buClr>
                <a:schemeClr val="lt1"/>
              </a:buClr>
              <a:buSzPts val="1350"/>
              <a:buFont typeface="Comfortaa"/>
              <a:buChar char="-"/>
            </a:pPr>
            <a:r>
              <a:rPr b="1" lang="en" sz="1350">
                <a:solidFill>
                  <a:schemeClr val="lt1"/>
                </a:solidFill>
                <a:latin typeface="Comfortaa"/>
                <a:ea typeface="Comfortaa"/>
                <a:cs typeface="Comfortaa"/>
                <a:sym typeface="Comfortaa"/>
              </a:rPr>
              <a:t>Transfer Learning with Pretrained Models (CNN as Pretrained Model as well as New Classifier) performed the best on both metrics, computation time and accuracy.</a:t>
            </a:r>
            <a:endParaRPr b="1" sz="1350">
              <a:solidFill>
                <a:schemeClr val="lt1"/>
              </a:solidFill>
              <a:latin typeface="Comfortaa"/>
              <a:ea typeface="Comfortaa"/>
              <a:cs typeface="Comfortaa"/>
              <a:sym typeface="Comfortaa"/>
            </a:endParaRPr>
          </a:p>
          <a:p>
            <a:pPr indent="-314325" lvl="0" marL="457200" rtl="0" algn="l">
              <a:spcBef>
                <a:spcPts val="0"/>
              </a:spcBef>
              <a:spcAft>
                <a:spcPts val="0"/>
              </a:spcAft>
              <a:buClr>
                <a:schemeClr val="lt1"/>
              </a:buClr>
              <a:buSzPts val="1350"/>
              <a:buFont typeface="Comfortaa"/>
              <a:buChar char="-"/>
            </a:pPr>
            <a:r>
              <a:rPr b="1" lang="en" sz="1350">
                <a:solidFill>
                  <a:schemeClr val="lt1"/>
                </a:solidFill>
                <a:latin typeface="Comfortaa"/>
                <a:ea typeface="Comfortaa"/>
                <a:cs typeface="Comfortaa"/>
                <a:sym typeface="Comfortaa"/>
              </a:rPr>
              <a:t>CNN’s results were very similar to Transfer Learning on the metric of accuracy, but took longer computation times.</a:t>
            </a:r>
            <a:endParaRPr sz="1350">
              <a:solidFill>
                <a:schemeClr val="lt1"/>
              </a:solidFill>
              <a:latin typeface="Comfortaa"/>
              <a:ea typeface="Comfortaa"/>
              <a:cs typeface="Comfortaa"/>
              <a:sym typeface="Comfortaa"/>
            </a:endParaRPr>
          </a:p>
          <a:p>
            <a:pPr indent="-314325" lvl="0" marL="457200" rtl="0" algn="l">
              <a:spcBef>
                <a:spcPts val="0"/>
              </a:spcBef>
              <a:spcAft>
                <a:spcPts val="0"/>
              </a:spcAft>
              <a:buClr>
                <a:schemeClr val="lt1"/>
              </a:buClr>
              <a:buSzPts val="1350"/>
              <a:buFont typeface="Comfortaa"/>
              <a:buChar char="-"/>
            </a:pPr>
            <a:r>
              <a:rPr b="1" lang="en" sz="1350">
                <a:solidFill>
                  <a:schemeClr val="lt1"/>
                </a:solidFill>
                <a:latin typeface="Comfortaa"/>
                <a:ea typeface="Comfortaa"/>
                <a:cs typeface="Comfortaa"/>
                <a:sym typeface="Comfortaa"/>
              </a:rPr>
              <a:t>SVM and K-NN took immensely long to execute as well as provided much poorer performance compared to the Transfer Learning and CNN models because they are not suited for image recognition. They are not good at processing image data, especially large tensors. </a:t>
            </a:r>
            <a:endParaRPr b="1" sz="1350">
              <a:solidFill>
                <a:schemeClr val="lt1"/>
              </a:solidFill>
              <a:latin typeface="Comfortaa"/>
              <a:ea typeface="Comfortaa"/>
              <a:cs typeface="Comfortaa"/>
              <a:sym typeface="Comfortaa"/>
            </a:endParaRPr>
          </a:p>
          <a:p>
            <a:pPr indent="-314325" lvl="0" marL="457200" rtl="0" algn="l">
              <a:spcBef>
                <a:spcPts val="0"/>
              </a:spcBef>
              <a:spcAft>
                <a:spcPts val="0"/>
              </a:spcAft>
              <a:buClr>
                <a:schemeClr val="lt1"/>
              </a:buClr>
              <a:buSzPts val="1350"/>
              <a:buFont typeface="Comfortaa"/>
              <a:buChar char="-"/>
            </a:pPr>
            <a:r>
              <a:rPr b="1" lang="en" sz="1350">
                <a:solidFill>
                  <a:schemeClr val="lt1"/>
                </a:solidFill>
                <a:latin typeface="Comfortaa"/>
                <a:ea typeface="Comfortaa"/>
                <a:cs typeface="Comfortaa"/>
                <a:sym typeface="Comfortaa"/>
              </a:rPr>
              <a:t>Curse of dimensionality was a problem with K-NN.</a:t>
            </a:r>
            <a:endParaRPr sz="1350">
              <a:solidFill>
                <a:schemeClr val="lt1"/>
              </a:solidFill>
              <a:latin typeface="Comfortaa"/>
              <a:ea typeface="Comfortaa"/>
              <a:cs typeface="Comfortaa"/>
              <a:sym typeface="Comfortaa"/>
            </a:endParaRPr>
          </a:p>
          <a:p>
            <a:pPr indent="-314325" lvl="0" marL="457200" rtl="0" algn="l">
              <a:spcBef>
                <a:spcPts val="0"/>
              </a:spcBef>
              <a:spcAft>
                <a:spcPts val="0"/>
              </a:spcAft>
              <a:buClr>
                <a:schemeClr val="lt1"/>
              </a:buClr>
              <a:buSzPts val="1350"/>
              <a:buFont typeface="Comfortaa"/>
              <a:buChar char="-"/>
            </a:pPr>
            <a:r>
              <a:rPr b="1" lang="en" sz="1350">
                <a:solidFill>
                  <a:schemeClr val="lt1"/>
                </a:solidFill>
                <a:latin typeface="Comfortaa"/>
                <a:ea typeface="Comfortaa"/>
                <a:cs typeface="Comfortaa"/>
                <a:sym typeface="Comfortaa"/>
              </a:rPr>
              <a:t>The performance of SVM shows that it is much less suited to large datasets with a large number of classes compared to the other three algorithms.</a:t>
            </a:r>
            <a:endParaRPr b="1" sz="1350">
              <a:solidFill>
                <a:schemeClr val="lt1"/>
              </a:solidFill>
              <a:latin typeface="Comfortaa"/>
              <a:ea typeface="Comfortaa"/>
              <a:cs typeface="Comfortaa"/>
              <a:sym typeface="Comfortaa"/>
            </a:endParaRPr>
          </a:p>
          <a:p>
            <a:pPr indent="0" lvl="0" marL="0" rtl="0" algn="l">
              <a:spcBef>
                <a:spcPts val="0"/>
              </a:spcBef>
              <a:spcAft>
                <a:spcPts val="0"/>
              </a:spcAft>
              <a:buNone/>
            </a:pPr>
            <a:r>
              <a:t/>
            </a:r>
            <a:endParaRPr b="1" sz="1350">
              <a:solidFill>
                <a:schemeClr val="lt1"/>
              </a:solidFill>
              <a:latin typeface="Comfortaa"/>
              <a:ea typeface="Comfortaa"/>
              <a:cs typeface="Comfortaa"/>
              <a:sym typeface="Comfortaa"/>
            </a:endParaRPr>
          </a:p>
          <a:p>
            <a:pPr indent="0" lvl="0" marL="0" rtl="0" algn="l">
              <a:spcBef>
                <a:spcPts val="0"/>
              </a:spcBef>
              <a:spcAft>
                <a:spcPts val="0"/>
              </a:spcAft>
              <a:buNone/>
            </a:pPr>
            <a:r>
              <a:t/>
            </a:r>
            <a:endParaRPr b="1" sz="1350">
              <a:solidFill>
                <a:schemeClr val="lt1"/>
              </a:solidFill>
              <a:latin typeface="Comfortaa"/>
              <a:ea typeface="Comfortaa"/>
              <a:cs typeface="Comfortaa"/>
              <a:sym typeface="Comfortaa"/>
            </a:endParaRPr>
          </a:p>
          <a:p>
            <a:pPr indent="0" lvl="0" marL="0" rtl="0" algn="l">
              <a:spcBef>
                <a:spcPts val="0"/>
              </a:spcBef>
              <a:spcAft>
                <a:spcPts val="0"/>
              </a:spcAft>
              <a:buNone/>
            </a:pPr>
            <a:r>
              <a:t/>
            </a:r>
            <a:endParaRPr b="1" sz="1350">
              <a:solidFill>
                <a:schemeClr val="lt1"/>
              </a:solidFill>
              <a:latin typeface="Comfortaa"/>
              <a:ea typeface="Comfortaa"/>
              <a:cs typeface="Comfortaa"/>
              <a:sym typeface="Comfortaa"/>
            </a:endParaRPr>
          </a:p>
          <a:p>
            <a:pPr indent="0" lvl="0" marL="0" rtl="0" algn="l">
              <a:spcBef>
                <a:spcPts val="0"/>
              </a:spcBef>
              <a:spcAft>
                <a:spcPts val="0"/>
              </a:spcAft>
              <a:buNone/>
            </a:pPr>
            <a:r>
              <a:t/>
            </a:r>
            <a:endParaRPr b="1" sz="1350">
              <a:solidFill>
                <a:schemeClr val="lt1"/>
              </a:solidFill>
              <a:latin typeface="Comfortaa"/>
              <a:ea typeface="Comfortaa"/>
              <a:cs typeface="Comfortaa"/>
              <a:sym typeface="Comfortaa"/>
            </a:endParaRPr>
          </a:p>
        </p:txBody>
      </p:sp>
      <p:sp>
        <p:nvSpPr>
          <p:cNvPr id="719" name="Google Shape;719;p12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4"/>
          <p:cNvSpPr txBox="1"/>
          <p:nvPr>
            <p:ph idx="4" type="title"/>
          </p:nvPr>
        </p:nvSpPr>
        <p:spPr>
          <a:xfrm>
            <a:off x="2239500" y="2165850"/>
            <a:ext cx="4665000" cy="811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Questions?</a:t>
            </a:r>
            <a:endParaRPr b="1" sz="3200">
              <a:solidFill>
                <a:schemeClr val="lt1"/>
              </a:solidFill>
              <a:latin typeface="Comfortaa"/>
              <a:ea typeface="Comfortaa"/>
              <a:cs typeface="Comfortaa"/>
              <a:sym typeface="Comfortaa"/>
            </a:endParaRPr>
          </a:p>
        </p:txBody>
      </p:sp>
      <p:sp>
        <p:nvSpPr>
          <p:cNvPr id="725" name="Google Shape;725;p1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97"/>
          <p:cNvSpPr txBox="1"/>
          <p:nvPr>
            <p:ph idx="6" type="title"/>
          </p:nvPr>
        </p:nvSpPr>
        <p:spPr>
          <a:xfrm>
            <a:off x="1704150" y="189025"/>
            <a:ext cx="5735700" cy="941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Introduction (Part 2)</a:t>
            </a:r>
            <a:endParaRPr b="1" sz="3200">
              <a:solidFill>
                <a:schemeClr val="lt1"/>
              </a:solidFill>
              <a:latin typeface="Comfortaa"/>
              <a:ea typeface="Comfortaa"/>
              <a:cs typeface="Comfortaa"/>
              <a:sym typeface="Comfortaa"/>
            </a:endParaRPr>
          </a:p>
        </p:txBody>
      </p:sp>
      <p:sp>
        <p:nvSpPr>
          <p:cNvPr id="506" name="Google Shape;506;p97"/>
          <p:cNvSpPr txBox="1"/>
          <p:nvPr>
            <p:ph idx="4294967295" type="body"/>
          </p:nvPr>
        </p:nvSpPr>
        <p:spPr>
          <a:xfrm>
            <a:off x="938500" y="1246025"/>
            <a:ext cx="7172100" cy="30399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1400" u="sng">
                <a:solidFill>
                  <a:schemeClr val="lt1"/>
                </a:solidFill>
                <a:latin typeface="Comfortaa"/>
                <a:ea typeface="Comfortaa"/>
                <a:cs typeface="Comfortaa"/>
                <a:sym typeface="Comfortaa"/>
              </a:rPr>
              <a:t>Our algorithms (most accurate to least accurate):</a:t>
            </a:r>
            <a:endParaRPr b="1" sz="1400" u="sng">
              <a:solidFill>
                <a:schemeClr val="lt1"/>
              </a:solidFill>
              <a:latin typeface="Comfortaa"/>
              <a:ea typeface="Comfortaa"/>
              <a:cs typeface="Comfortaa"/>
              <a:sym typeface="Comfortaa"/>
            </a:endParaRPr>
          </a:p>
          <a:p>
            <a:pPr indent="-317500" lvl="0" marL="457200" rtl="0" algn="ctr">
              <a:spcBef>
                <a:spcPts val="1200"/>
              </a:spcBef>
              <a:spcAft>
                <a:spcPts val="0"/>
              </a:spcAft>
              <a:buClr>
                <a:schemeClr val="lt1"/>
              </a:buClr>
              <a:buSzPts val="1400"/>
              <a:buFont typeface="Comfortaa"/>
              <a:buAutoNum type="arabicPeriod"/>
            </a:pPr>
            <a:r>
              <a:rPr b="1" lang="en" sz="1400">
                <a:solidFill>
                  <a:schemeClr val="lt1"/>
                </a:solidFill>
                <a:latin typeface="Comfortaa"/>
                <a:ea typeface="Comfortaa"/>
                <a:cs typeface="Comfortaa"/>
                <a:sym typeface="Comfortaa"/>
              </a:rPr>
              <a:t>Convolutional Neural Networks</a:t>
            </a:r>
            <a:endParaRPr b="1" sz="1400">
              <a:solidFill>
                <a:schemeClr val="lt1"/>
              </a:solidFill>
              <a:latin typeface="Comfortaa"/>
              <a:ea typeface="Comfortaa"/>
              <a:cs typeface="Comfortaa"/>
              <a:sym typeface="Comfortaa"/>
            </a:endParaRPr>
          </a:p>
          <a:p>
            <a:pPr indent="-317500" lvl="0" marL="457200" rtl="0" algn="ctr">
              <a:spcBef>
                <a:spcPts val="0"/>
              </a:spcBef>
              <a:spcAft>
                <a:spcPts val="0"/>
              </a:spcAft>
              <a:buClr>
                <a:schemeClr val="lt1"/>
              </a:buClr>
              <a:buSzPts val="1400"/>
              <a:buFont typeface="Comfortaa"/>
              <a:buAutoNum type="arabicPeriod"/>
            </a:pPr>
            <a:r>
              <a:rPr b="1" lang="en" sz="1400">
                <a:solidFill>
                  <a:schemeClr val="lt1"/>
                </a:solidFill>
                <a:latin typeface="Comfortaa"/>
                <a:ea typeface="Comfortaa"/>
                <a:cs typeface="Comfortaa"/>
                <a:sym typeface="Comfortaa"/>
              </a:rPr>
              <a:t>Pre-trained Models</a:t>
            </a:r>
            <a:endParaRPr b="1" sz="1400">
              <a:solidFill>
                <a:schemeClr val="lt1"/>
              </a:solidFill>
              <a:latin typeface="Comfortaa"/>
              <a:ea typeface="Comfortaa"/>
              <a:cs typeface="Comfortaa"/>
              <a:sym typeface="Comfortaa"/>
            </a:endParaRPr>
          </a:p>
          <a:p>
            <a:pPr indent="-317500" lvl="0" marL="457200" rtl="0" algn="ctr">
              <a:spcBef>
                <a:spcPts val="0"/>
              </a:spcBef>
              <a:spcAft>
                <a:spcPts val="0"/>
              </a:spcAft>
              <a:buClr>
                <a:schemeClr val="lt1"/>
              </a:buClr>
              <a:buSzPts val="1400"/>
              <a:buFont typeface="Comfortaa"/>
              <a:buAutoNum type="arabicPeriod"/>
            </a:pPr>
            <a:r>
              <a:rPr b="1" lang="en" sz="1400">
                <a:solidFill>
                  <a:schemeClr val="lt1"/>
                </a:solidFill>
                <a:latin typeface="Comfortaa"/>
                <a:ea typeface="Comfortaa"/>
                <a:cs typeface="Comfortaa"/>
                <a:sym typeface="Comfortaa"/>
              </a:rPr>
              <a:t>Support Vector Machines</a:t>
            </a:r>
            <a:endParaRPr b="1" sz="1400">
              <a:solidFill>
                <a:schemeClr val="lt1"/>
              </a:solidFill>
              <a:latin typeface="Comfortaa"/>
              <a:ea typeface="Comfortaa"/>
              <a:cs typeface="Comfortaa"/>
              <a:sym typeface="Comfortaa"/>
            </a:endParaRPr>
          </a:p>
          <a:p>
            <a:pPr indent="-317500" lvl="0" marL="457200" rtl="0" algn="ctr">
              <a:spcBef>
                <a:spcPts val="0"/>
              </a:spcBef>
              <a:spcAft>
                <a:spcPts val="0"/>
              </a:spcAft>
              <a:buClr>
                <a:schemeClr val="lt1"/>
              </a:buClr>
              <a:buSzPts val="1400"/>
              <a:buFont typeface="Comfortaa"/>
              <a:buAutoNum type="arabicPeriod"/>
            </a:pPr>
            <a:r>
              <a:rPr b="1" lang="en" sz="1400">
                <a:solidFill>
                  <a:schemeClr val="lt1"/>
                </a:solidFill>
                <a:latin typeface="Comfortaa"/>
                <a:ea typeface="Comfortaa"/>
                <a:cs typeface="Comfortaa"/>
                <a:sym typeface="Comfortaa"/>
              </a:rPr>
              <a:t>K-Nearest Neighbor</a:t>
            </a:r>
            <a:endParaRPr b="1" sz="1400">
              <a:solidFill>
                <a:schemeClr val="lt1"/>
              </a:solidFill>
              <a:latin typeface="Comfortaa"/>
              <a:ea typeface="Comfortaa"/>
              <a:cs typeface="Comfortaa"/>
              <a:sym typeface="Comfortaa"/>
            </a:endParaRPr>
          </a:p>
          <a:p>
            <a:pPr indent="0" lvl="0" marL="0" rtl="0" algn="l">
              <a:spcBef>
                <a:spcPts val="1200"/>
              </a:spcBef>
              <a:spcAft>
                <a:spcPts val="0"/>
              </a:spcAft>
              <a:buNone/>
            </a:pPr>
            <a:r>
              <a:rPr b="1" lang="en" sz="1400" u="sng">
                <a:solidFill>
                  <a:schemeClr val="lt1"/>
                </a:solidFill>
                <a:latin typeface="Comfortaa"/>
                <a:ea typeface="Comfortaa"/>
                <a:cs typeface="Comfortaa"/>
                <a:sym typeface="Comfortaa"/>
              </a:rPr>
              <a:t>Other Features:</a:t>
            </a:r>
            <a:endParaRPr b="1" sz="1400">
              <a:solidFill>
                <a:schemeClr val="lt1"/>
              </a:solidFill>
              <a:latin typeface="Comfortaa"/>
              <a:ea typeface="Comfortaa"/>
              <a:cs typeface="Comfortaa"/>
              <a:sym typeface="Comfortaa"/>
            </a:endParaRPr>
          </a:p>
          <a:p>
            <a:pPr indent="-317500" lvl="0" marL="457200" rtl="0" algn="l">
              <a:spcBef>
                <a:spcPts val="120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Website implementation</a:t>
            </a:r>
            <a:endParaRPr b="1" sz="1400">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Compare your image to the predicted Pokémon</a:t>
            </a:r>
            <a:endParaRPr b="1" sz="1400">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Display stats of the predicted Pokémon</a:t>
            </a:r>
            <a:endParaRPr b="1" sz="1400">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Analyze all of the stats of the predicted Pokémon</a:t>
            </a:r>
            <a:endParaRPr b="1" sz="1400">
              <a:solidFill>
                <a:schemeClr val="lt1"/>
              </a:solidFill>
              <a:latin typeface="Comfortaa"/>
              <a:ea typeface="Comfortaa"/>
              <a:cs typeface="Comfortaa"/>
              <a:sym typeface="Comfortaa"/>
            </a:endParaRPr>
          </a:p>
        </p:txBody>
      </p:sp>
      <p:pic>
        <p:nvPicPr>
          <p:cNvPr id="507" name="Google Shape;507;p97"/>
          <p:cNvPicPr preferRelativeResize="0"/>
          <p:nvPr/>
        </p:nvPicPr>
        <p:blipFill>
          <a:blip r:embed="rId3">
            <a:alphaModFix/>
          </a:blip>
          <a:stretch>
            <a:fillRect/>
          </a:stretch>
        </p:blipFill>
        <p:spPr>
          <a:xfrm>
            <a:off x="5097300" y="1789450"/>
            <a:ext cx="4762775" cy="2818774"/>
          </a:xfrm>
          <a:prstGeom prst="rect">
            <a:avLst/>
          </a:prstGeom>
          <a:noFill/>
          <a:ln>
            <a:noFill/>
          </a:ln>
        </p:spPr>
      </p:pic>
      <p:sp>
        <p:nvSpPr>
          <p:cNvPr id="508" name="Google Shape;508;p97"/>
          <p:cNvSpPr txBox="1"/>
          <p:nvPr/>
        </p:nvSpPr>
        <p:spPr>
          <a:xfrm>
            <a:off x="153125" y="4336675"/>
            <a:ext cx="3803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Comfortaa"/>
                <a:ea typeface="Comfortaa"/>
                <a:cs typeface="Comfortaa"/>
                <a:sym typeface="Comfortaa"/>
              </a:rPr>
              <a:t>Source: https://projectpokemon.org/home/gallery/image/78446-charmanderpng/</a:t>
            </a:r>
            <a:endParaRPr b="1" sz="1100">
              <a:solidFill>
                <a:schemeClr val="lt1"/>
              </a:solidFill>
              <a:latin typeface="Comfortaa"/>
              <a:ea typeface="Comfortaa"/>
              <a:cs typeface="Comfortaa"/>
              <a:sym typeface="Comfortaa"/>
            </a:endParaRPr>
          </a:p>
        </p:txBody>
      </p:sp>
      <p:sp>
        <p:nvSpPr>
          <p:cNvPr id="509" name="Google Shape;509;p9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98"/>
          <p:cNvSpPr txBox="1"/>
          <p:nvPr>
            <p:ph type="ctrTitle"/>
          </p:nvPr>
        </p:nvSpPr>
        <p:spPr>
          <a:xfrm>
            <a:off x="1796675" y="121175"/>
            <a:ext cx="5442900" cy="709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Comfortaa"/>
                <a:ea typeface="Comfortaa"/>
                <a:cs typeface="Comfortaa"/>
                <a:sym typeface="Comfortaa"/>
              </a:rPr>
              <a:t>An Introduction to Pokemon</a:t>
            </a:r>
            <a:endParaRPr>
              <a:latin typeface="Comfortaa"/>
              <a:ea typeface="Comfortaa"/>
              <a:cs typeface="Comfortaa"/>
              <a:sym typeface="Comfortaa"/>
            </a:endParaRPr>
          </a:p>
        </p:txBody>
      </p:sp>
      <p:pic>
        <p:nvPicPr>
          <p:cNvPr id="515" name="Google Shape;515;p98"/>
          <p:cNvPicPr preferRelativeResize="0"/>
          <p:nvPr/>
        </p:nvPicPr>
        <p:blipFill>
          <a:blip r:embed="rId3">
            <a:alphaModFix/>
          </a:blip>
          <a:stretch>
            <a:fillRect/>
          </a:stretch>
        </p:blipFill>
        <p:spPr>
          <a:xfrm>
            <a:off x="4572000" y="830825"/>
            <a:ext cx="4435575" cy="4159825"/>
          </a:xfrm>
          <a:prstGeom prst="rect">
            <a:avLst/>
          </a:prstGeom>
          <a:noFill/>
          <a:ln>
            <a:noFill/>
          </a:ln>
        </p:spPr>
      </p:pic>
      <p:sp>
        <p:nvSpPr>
          <p:cNvPr id="516" name="Google Shape;516;p98"/>
          <p:cNvSpPr txBox="1"/>
          <p:nvPr>
            <p:ph type="ctrTitle"/>
          </p:nvPr>
        </p:nvSpPr>
        <p:spPr>
          <a:xfrm>
            <a:off x="363550" y="754025"/>
            <a:ext cx="3985500" cy="1642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latin typeface="Comfortaa"/>
                <a:ea typeface="Comfortaa"/>
                <a:cs typeface="Comfortaa"/>
                <a:sym typeface="Comfortaa"/>
              </a:rPr>
              <a:t>A pokemon is a fictional creature which is the basis for certain Japanese and Japan-inspired games and cartoons. It has stats, a type, a generation, and an evolution paradigm, as shown in the figure on the right. A list of the categories under which a pokemon can fall is as under:</a:t>
            </a:r>
            <a:endParaRPr sz="1400">
              <a:latin typeface="Comfortaa"/>
              <a:ea typeface="Comfortaa"/>
              <a:cs typeface="Comfortaa"/>
              <a:sym typeface="Comfortaa"/>
            </a:endParaRPr>
          </a:p>
        </p:txBody>
      </p:sp>
      <p:pic>
        <p:nvPicPr>
          <p:cNvPr id="517" name="Google Shape;517;p98"/>
          <p:cNvPicPr preferRelativeResize="0"/>
          <p:nvPr/>
        </p:nvPicPr>
        <p:blipFill>
          <a:blip r:embed="rId4">
            <a:alphaModFix/>
          </a:blip>
          <a:stretch>
            <a:fillRect/>
          </a:stretch>
        </p:blipFill>
        <p:spPr>
          <a:xfrm>
            <a:off x="444325" y="2706400"/>
            <a:ext cx="3904725" cy="2284250"/>
          </a:xfrm>
          <a:prstGeom prst="rect">
            <a:avLst/>
          </a:prstGeom>
          <a:noFill/>
          <a:ln>
            <a:noFill/>
          </a:ln>
        </p:spPr>
      </p:pic>
      <p:sp>
        <p:nvSpPr>
          <p:cNvPr id="518" name="Google Shape;518;p98"/>
          <p:cNvSpPr txBox="1"/>
          <p:nvPr>
            <p:ph idx="12" type="sldNum"/>
          </p:nvPr>
        </p:nvSpPr>
        <p:spPr>
          <a:xfrm>
            <a:off x="8595309" y="5200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99"/>
          <p:cNvSpPr txBox="1"/>
          <p:nvPr>
            <p:ph idx="4294967295" type="title"/>
          </p:nvPr>
        </p:nvSpPr>
        <p:spPr>
          <a:xfrm>
            <a:off x="1704150" y="204525"/>
            <a:ext cx="5735700" cy="94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Proposed Work</a:t>
            </a:r>
            <a:endParaRPr b="1" sz="3200">
              <a:solidFill>
                <a:schemeClr val="lt1"/>
              </a:solidFill>
              <a:latin typeface="Comfortaa"/>
              <a:ea typeface="Comfortaa"/>
              <a:cs typeface="Comfortaa"/>
              <a:sym typeface="Comfortaa"/>
            </a:endParaRPr>
          </a:p>
        </p:txBody>
      </p:sp>
      <p:sp>
        <p:nvSpPr>
          <p:cNvPr id="524" name="Google Shape;524;p99"/>
          <p:cNvSpPr txBox="1"/>
          <p:nvPr>
            <p:ph idx="4294967295" type="body"/>
          </p:nvPr>
        </p:nvSpPr>
        <p:spPr>
          <a:xfrm>
            <a:off x="938500" y="1246025"/>
            <a:ext cx="7172100" cy="3039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Comfortaa"/>
              <a:buChar char="-"/>
            </a:pPr>
            <a:r>
              <a:rPr b="1" lang="en" sz="1600">
                <a:solidFill>
                  <a:schemeClr val="lt1"/>
                </a:solidFill>
                <a:latin typeface="Comfortaa"/>
                <a:ea typeface="Comfortaa"/>
                <a:cs typeface="Comfortaa"/>
                <a:sym typeface="Comfortaa"/>
              </a:rPr>
              <a:t>Supervised learning was used to train models.</a:t>
            </a:r>
            <a:endParaRPr b="1" sz="1600">
              <a:solidFill>
                <a:schemeClr val="lt1"/>
              </a:solidFill>
              <a:latin typeface="Comfortaa"/>
              <a:ea typeface="Comfortaa"/>
              <a:cs typeface="Comfortaa"/>
              <a:sym typeface="Comfortaa"/>
            </a:endParaRPr>
          </a:p>
          <a:p>
            <a:pPr indent="-330200" lvl="1" marL="914400" rtl="0" algn="l">
              <a:spcBef>
                <a:spcPts val="0"/>
              </a:spcBef>
              <a:spcAft>
                <a:spcPts val="0"/>
              </a:spcAft>
              <a:buClr>
                <a:schemeClr val="lt1"/>
              </a:buClr>
              <a:buSzPts val="1600"/>
              <a:buFont typeface="Comfortaa"/>
              <a:buChar char="-"/>
            </a:pPr>
            <a:r>
              <a:rPr b="1" lang="en" sz="1600">
                <a:solidFill>
                  <a:schemeClr val="lt1"/>
                </a:solidFill>
                <a:latin typeface="Comfortaa"/>
                <a:ea typeface="Comfortaa"/>
                <a:cs typeface="Comfortaa"/>
                <a:sym typeface="Comfortaa"/>
              </a:rPr>
              <a:t>Read in 10-20 images of each of 721 Pokémon.</a:t>
            </a:r>
            <a:endParaRPr b="1" sz="1600">
              <a:solidFill>
                <a:schemeClr val="lt1"/>
              </a:solidFill>
              <a:latin typeface="Comfortaa"/>
              <a:ea typeface="Comfortaa"/>
              <a:cs typeface="Comfortaa"/>
              <a:sym typeface="Comfortaa"/>
            </a:endParaRPr>
          </a:p>
          <a:p>
            <a:pPr indent="-330200" lvl="1" marL="914400" rtl="0" algn="l">
              <a:spcBef>
                <a:spcPts val="0"/>
              </a:spcBef>
              <a:spcAft>
                <a:spcPts val="0"/>
              </a:spcAft>
              <a:buClr>
                <a:schemeClr val="lt1"/>
              </a:buClr>
              <a:buSzPts val="1600"/>
              <a:buFont typeface="Comfortaa"/>
              <a:buChar char="-"/>
            </a:pPr>
            <a:r>
              <a:rPr b="1" lang="en" sz="1600">
                <a:solidFill>
                  <a:schemeClr val="lt1"/>
                </a:solidFill>
                <a:latin typeface="Comfortaa"/>
                <a:ea typeface="Comfortaa"/>
                <a:cs typeface="Comfortaa"/>
                <a:sym typeface="Comfortaa"/>
              </a:rPr>
              <a:t>Collect data, such as patterns, colors, number of pixels or size, depending on the model.</a:t>
            </a:r>
            <a:endParaRPr b="1" sz="1600">
              <a:solidFill>
                <a:schemeClr val="lt1"/>
              </a:solidFill>
              <a:latin typeface="Comfortaa"/>
              <a:ea typeface="Comfortaa"/>
              <a:cs typeface="Comfortaa"/>
              <a:sym typeface="Comfortaa"/>
            </a:endParaRPr>
          </a:p>
          <a:p>
            <a:pPr indent="-330200" lvl="1" marL="914400" rtl="0" algn="l">
              <a:spcBef>
                <a:spcPts val="0"/>
              </a:spcBef>
              <a:spcAft>
                <a:spcPts val="0"/>
              </a:spcAft>
              <a:buClr>
                <a:schemeClr val="lt1"/>
              </a:buClr>
              <a:buSzPts val="1600"/>
              <a:buFont typeface="Comfortaa"/>
              <a:buChar char="-"/>
            </a:pPr>
            <a:r>
              <a:rPr b="1" lang="en" sz="1600">
                <a:solidFill>
                  <a:schemeClr val="lt1"/>
                </a:solidFill>
                <a:latin typeface="Comfortaa"/>
                <a:ea typeface="Comfortaa"/>
                <a:cs typeface="Comfortaa"/>
                <a:sym typeface="Comfortaa"/>
              </a:rPr>
              <a:t>Store the model’s data and load it whenever a prediction is being made.</a:t>
            </a:r>
            <a:endParaRPr b="1" sz="1600">
              <a:solidFill>
                <a:schemeClr val="lt1"/>
              </a:solidFill>
              <a:latin typeface="Comfortaa"/>
              <a:ea typeface="Comfortaa"/>
              <a:cs typeface="Comfortaa"/>
              <a:sym typeface="Comfortaa"/>
            </a:endParaRPr>
          </a:p>
          <a:p>
            <a:pPr indent="-330200" lvl="0" marL="457200" rtl="0" algn="l">
              <a:spcBef>
                <a:spcPts val="0"/>
              </a:spcBef>
              <a:spcAft>
                <a:spcPts val="0"/>
              </a:spcAft>
              <a:buClr>
                <a:schemeClr val="lt1"/>
              </a:buClr>
              <a:buSzPts val="1600"/>
              <a:buFont typeface="Comfortaa"/>
              <a:buChar char="-"/>
            </a:pPr>
            <a:r>
              <a:rPr b="1" lang="en" sz="1600">
                <a:solidFill>
                  <a:schemeClr val="lt1"/>
                </a:solidFill>
                <a:latin typeface="Comfortaa"/>
                <a:ea typeface="Comfortaa"/>
                <a:cs typeface="Comfortaa"/>
                <a:sym typeface="Comfortaa"/>
              </a:rPr>
              <a:t>Developed in Python. Website uses PHP, HTML, CSS, JavaScript, jQuery, and the Bootstrap framework.</a:t>
            </a:r>
            <a:endParaRPr b="1" sz="1600">
              <a:solidFill>
                <a:schemeClr val="lt1"/>
              </a:solidFill>
              <a:latin typeface="Comfortaa"/>
              <a:ea typeface="Comfortaa"/>
              <a:cs typeface="Comfortaa"/>
              <a:sym typeface="Comfortaa"/>
            </a:endParaRPr>
          </a:p>
          <a:p>
            <a:pPr indent="-330200" lvl="0" marL="457200" rtl="0" algn="l">
              <a:spcBef>
                <a:spcPts val="0"/>
              </a:spcBef>
              <a:spcAft>
                <a:spcPts val="0"/>
              </a:spcAft>
              <a:buClr>
                <a:schemeClr val="lt1"/>
              </a:buClr>
              <a:buSzPts val="1600"/>
              <a:buFont typeface="Comfortaa"/>
              <a:buChar char="-"/>
            </a:pPr>
            <a:r>
              <a:rPr b="1" lang="en" sz="1600">
                <a:solidFill>
                  <a:schemeClr val="lt1"/>
                </a:solidFill>
                <a:latin typeface="Comfortaa"/>
                <a:ea typeface="Comfortaa"/>
                <a:cs typeface="Comfortaa"/>
                <a:sym typeface="Comfortaa"/>
              </a:rPr>
              <a:t>All models are pre-trained. This reduces website load.</a:t>
            </a:r>
            <a:endParaRPr b="1" sz="1600">
              <a:solidFill>
                <a:schemeClr val="lt1"/>
              </a:solidFill>
              <a:latin typeface="Comfortaa"/>
              <a:ea typeface="Comfortaa"/>
              <a:cs typeface="Comfortaa"/>
              <a:sym typeface="Comfortaa"/>
            </a:endParaRPr>
          </a:p>
        </p:txBody>
      </p:sp>
      <p:sp>
        <p:nvSpPr>
          <p:cNvPr id="525" name="Google Shape;525;p9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100"/>
          <p:cNvSpPr txBox="1"/>
          <p:nvPr>
            <p:ph type="title"/>
          </p:nvPr>
        </p:nvSpPr>
        <p:spPr>
          <a:xfrm>
            <a:off x="3538497" y="2615575"/>
            <a:ext cx="2067000" cy="548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31" name="Google Shape;531;p100"/>
          <p:cNvSpPr txBox="1"/>
          <p:nvPr>
            <p:ph idx="1" type="subTitle"/>
          </p:nvPr>
        </p:nvSpPr>
        <p:spPr>
          <a:xfrm>
            <a:off x="3538497" y="3148075"/>
            <a:ext cx="20670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532" name="Google Shape;532;p100"/>
          <p:cNvSpPr txBox="1"/>
          <p:nvPr>
            <p:ph idx="7" type="title"/>
          </p:nvPr>
        </p:nvSpPr>
        <p:spPr>
          <a:xfrm>
            <a:off x="3538500" y="1770700"/>
            <a:ext cx="2067000" cy="723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a:p>
        </p:txBody>
      </p:sp>
      <p:pic>
        <p:nvPicPr>
          <p:cNvPr id="533" name="Google Shape;533;p100"/>
          <p:cNvPicPr preferRelativeResize="0"/>
          <p:nvPr/>
        </p:nvPicPr>
        <p:blipFill>
          <a:blip r:embed="rId3">
            <a:alphaModFix/>
          </a:blip>
          <a:stretch>
            <a:fillRect/>
          </a:stretch>
        </p:blipFill>
        <p:spPr>
          <a:xfrm>
            <a:off x="1180163" y="828963"/>
            <a:ext cx="6783675" cy="4121625"/>
          </a:xfrm>
          <a:prstGeom prst="rect">
            <a:avLst/>
          </a:prstGeom>
          <a:noFill/>
          <a:ln>
            <a:noFill/>
          </a:ln>
        </p:spPr>
      </p:pic>
      <p:sp>
        <p:nvSpPr>
          <p:cNvPr id="534" name="Google Shape;534;p100"/>
          <p:cNvSpPr txBox="1"/>
          <p:nvPr>
            <p:ph idx="6" type="title"/>
          </p:nvPr>
        </p:nvSpPr>
        <p:spPr>
          <a:xfrm>
            <a:off x="1704150" y="393400"/>
            <a:ext cx="5735700" cy="40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2870">
                <a:solidFill>
                  <a:schemeClr val="lt1"/>
                </a:solidFill>
                <a:latin typeface="Comfortaa"/>
                <a:ea typeface="Comfortaa"/>
                <a:cs typeface="Comfortaa"/>
                <a:sym typeface="Comfortaa"/>
              </a:rPr>
              <a:t>Comparison of Pokédexes</a:t>
            </a:r>
            <a:endParaRPr b="1" sz="2870">
              <a:solidFill>
                <a:schemeClr val="lt1"/>
              </a:solidFill>
              <a:latin typeface="Comfortaa"/>
              <a:ea typeface="Comfortaa"/>
              <a:cs typeface="Comfortaa"/>
              <a:sym typeface="Comfortaa"/>
            </a:endParaRPr>
          </a:p>
        </p:txBody>
      </p:sp>
      <p:sp>
        <p:nvSpPr>
          <p:cNvPr id="535" name="Google Shape;535;p10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01"/>
          <p:cNvSpPr txBox="1"/>
          <p:nvPr>
            <p:ph idx="4" type="title"/>
          </p:nvPr>
        </p:nvSpPr>
        <p:spPr>
          <a:xfrm>
            <a:off x="372375" y="189000"/>
            <a:ext cx="7381500" cy="941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Convolutional Neural Networks (CNN)</a:t>
            </a:r>
            <a:endParaRPr b="1" sz="3200">
              <a:solidFill>
                <a:schemeClr val="lt1"/>
              </a:solidFill>
              <a:latin typeface="Comfortaa"/>
              <a:ea typeface="Comfortaa"/>
              <a:cs typeface="Comfortaa"/>
              <a:sym typeface="Comfortaa"/>
            </a:endParaRPr>
          </a:p>
        </p:txBody>
      </p:sp>
      <p:sp>
        <p:nvSpPr>
          <p:cNvPr id="541" name="Google Shape;541;p101"/>
          <p:cNvSpPr txBox="1"/>
          <p:nvPr>
            <p:ph idx="4294967295" type="body"/>
          </p:nvPr>
        </p:nvSpPr>
        <p:spPr>
          <a:xfrm>
            <a:off x="581650" y="1130400"/>
            <a:ext cx="7707900" cy="3477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Comfortaa"/>
              <a:buAutoNum type="arabicPeriod"/>
            </a:pPr>
            <a:r>
              <a:rPr b="1" lang="en" sz="1500">
                <a:solidFill>
                  <a:schemeClr val="lt1"/>
                </a:solidFill>
                <a:latin typeface="Comfortaa"/>
                <a:ea typeface="Comfortaa"/>
                <a:cs typeface="Comfortaa"/>
                <a:sym typeface="Comfortaa"/>
              </a:rPr>
              <a:t>Each layer performs convolutions on images.</a:t>
            </a:r>
            <a:endParaRPr b="1" sz="1500">
              <a:solidFill>
                <a:schemeClr val="lt1"/>
              </a:solidFill>
              <a:latin typeface="Comfortaa"/>
              <a:ea typeface="Comfortaa"/>
              <a:cs typeface="Comfortaa"/>
              <a:sym typeface="Comfortaa"/>
            </a:endParaRPr>
          </a:p>
          <a:p>
            <a:pPr indent="-323850" lvl="0" marL="457200" rtl="0" algn="l">
              <a:spcBef>
                <a:spcPts val="0"/>
              </a:spcBef>
              <a:spcAft>
                <a:spcPts val="0"/>
              </a:spcAft>
              <a:buClr>
                <a:schemeClr val="lt1"/>
              </a:buClr>
              <a:buSzPts val="1500"/>
              <a:buFont typeface="Comfortaa"/>
              <a:buAutoNum type="arabicPeriod"/>
            </a:pPr>
            <a:r>
              <a:rPr b="1" lang="en" sz="1500">
                <a:solidFill>
                  <a:schemeClr val="lt1"/>
                </a:solidFill>
                <a:latin typeface="Comfortaa"/>
                <a:ea typeface="Comfortaa"/>
                <a:cs typeface="Comfortaa"/>
                <a:sym typeface="Comfortaa"/>
              </a:rPr>
              <a:t>Convolutions enable the architecture to extract features from each </a:t>
            </a:r>
            <a:r>
              <a:rPr b="1" lang="en" sz="1500">
                <a:solidFill>
                  <a:schemeClr val="lt1"/>
                </a:solidFill>
                <a:latin typeface="Comfortaa"/>
                <a:ea typeface="Comfortaa"/>
                <a:cs typeface="Comfortaa"/>
                <a:sym typeface="Comfortaa"/>
              </a:rPr>
              <a:t>image exhaustively</a:t>
            </a:r>
            <a:r>
              <a:rPr b="1" lang="en" sz="1500">
                <a:solidFill>
                  <a:schemeClr val="lt1"/>
                </a:solidFill>
                <a:latin typeface="Comfortaa"/>
                <a:ea typeface="Comfortaa"/>
                <a:cs typeface="Comfortaa"/>
                <a:sym typeface="Comfortaa"/>
              </a:rPr>
              <a:t>.</a:t>
            </a:r>
            <a:endParaRPr b="1" sz="1500">
              <a:solidFill>
                <a:schemeClr val="lt1"/>
              </a:solidFill>
              <a:latin typeface="Comfortaa"/>
              <a:ea typeface="Comfortaa"/>
              <a:cs typeface="Comfortaa"/>
              <a:sym typeface="Comfortaa"/>
            </a:endParaRPr>
          </a:p>
          <a:p>
            <a:pPr indent="-323850" lvl="0" marL="457200" rtl="0" algn="l">
              <a:spcBef>
                <a:spcPts val="0"/>
              </a:spcBef>
              <a:spcAft>
                <a:spcPts val="0"/>
              </a:spcAft>
              <a:buClr>
                <a:schemeClr val="lt1"/>
              </a:buClr>
              <a:buSzPts val="1500"/>
              <a:buFont typeface="Comfortaa"/>
              <a:buAutoNum type="arabicPeriod"/>
            </a:pPr>
            <a:r>
              <a:rPr b="1" lang="en" sz="1500">
                <a:solidFill>
                  <a:schemeClr val="lt1"/>
                </a:solidFill>
                <a:latin typeface="Comfortaa"/>
                <a:ea typeface="Comfortaa"/>
                <a:cs typeface="Comfortaa"/>
                <a:sym typeface="Comfortaa"/>
              </a:rPr>
              <a:t>CNNs are usually deep to very deep architectures, depending on the number of convolution operations involved. Usually higher the number of convolutions, better is the feature extraction, and better is the prediction power of the model.</a:t>
            </a:r>
            <a:endParaRPr b="1" sz="1500">
              <a:solidFill>
                <a:schemeClr val="lt1"/>
              </a:solidFill>
              <a:latin typeface="Comfortaa"/>
              <a:ea typeface="Comfortaa"/>
              <a:cs typeface="Comfortaa"/>
              <a:sym typeface="Comfortaa"/>
            </a:endParaRPr>
          </a:p>
          <a:p>
            <a:pPr indent="-323850" lvl="0" marL="457200" rtl="0" algn="l">
              <a:spcBef>
                <a:spcPts val="0"/>
              </a:spcBef>
              <a:spcAft>
                <a:spcPts val="0"/>
              </a:spcAft>
              <a:buClr>
                <a:schemeClr val="lt1"/>
              </a:buClr>
              <a:buSzPts val="1500"/>
              <a:buFont typeface="Comfortaa"/>
              <a:buAutoNum type="arabicPeriod"/>
            </a:pPr>
            <a:r>
              <a:rPr b="1" lang="en" sz="1500">
                <a:solidFill>
                  <a:schemeClr val="lt1"/>
                </a:solidFill>
                <a:latin typeface="Comfortaa"/>
                <a:ea typeface="Comfortaa"/>
                <a:cs typeface="Comfortaa"/>
                <a:sym typeface="Comfortaa"/>
              </a:rPr>
              <a:t>They are usually used as the pretrained models as well as the new classifiers in a Transfer Learning setup for object or image classification.</a:t>
            </a:r>
            <a:endParaRPr b="1" sz="1500">
              <a:solidFill>
                <a:schemeClr val="lt1"/>
              </a:solidFill>
              <a:latin typeface="Comfortaa"/>
              <a:ea typeface="Comfortaa"/>
              <a:cs typeface="Comfortaa"/>
              <a:sym typeface="Comfortaa"/>
            </a:endParaRPr>
          </a:p>
          <a:p>
            <a:pPr indent="0" lvl="0" marL="457200" rtl="0" algn="l">
              <a:spcBef>
                <a:spcPts val="1200"/>
              </a:spcBef>
              <a:spcAft>
                <a:spcPts val="1200"/>
              </a:spcAft>
              <a:buNone/>
            </a:pPr>
            <a:r>
              <a:t/>
            </a:r>
            <a:endParaRPr b="1" sz="1500">
              <a:solidFill>
                <a:schemeClr val="lt1"/>
              </a:solidFill>
              <a:latin typeface="Comfortaa"/>
              <a:ea typeface="Comfortaa"/>
              <a:cs typeface="Comfortaa"/>
              <a:sym typeface="Comfortaa"/>
            </a:endParaRPr>
          </a:p>
        </p:txBody>
      </p:sp>
      <p:sp>
        <p:nvSpPr>
          <p:cNvPr id="542" name="Google Shape;542;p10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102"/>
          <p:cNvSpPr txBox="1"/>
          <p:nvPr>
            <p:ph idx="4" type="title"/>
          </p:nvPr>
        </p:nvSpPr>
        <p:spPr>
          <a:xfrm>
            <a:off x="372375" y="189000"/>
            <a:ext cx="4530600" cy="941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200">
                <a:solidFill>
                  <a:schemeClr val="lt1"/>
                </a:solidFill>
                <a:latin typeface="Comfortaa"/>
                <a:ea typeface="Comfortaa"/>
                <a:cs typeface="Comfortaa"/>
                <a:sym typeface="Comfortaa"/>
              </a:rPr>
              <a:t>Distinctive Features of Convolutional Neural Networks (CNN)</a:t>
            </a:r>
            <a:endParaRPr b="1" sz="3200">
              <a:solidFill>
                <a:schemeClr val="lt1"/>
              </a:solidFill>
              <a:latin typeface="Comfortaa"/>
              <a:ea typeface="Comfortaa"/>
              <a:cs typeface="Comfortaa"/>
              <a:sym typeface="Comfortaa"/>
            </a:endParaRPr>
          </a:p>
        </p:txBody>
      </p:sp>
      <p:pic>
        <p:nvPicPr>
          <p:cNvPr id="548" name="Google Shape;548;p102"/>
          <p:cNvPicPr preferRelativeResize="0"/>
          <p:nvPr/>
        </p:nvPicPr>
        <p:blipFill>
          <a:blip r:embed="rId3">
            <a:alphaModFix/>
          </a:blip>
          <a:stretch>
            <a:fillRect/>
          </a:stretch>
        </p:blipFill>
        <p:spPr>
          <a:xfrm>
            <a:off x="3829050" y="76200"/>
            <a:ext cx="5143501" cy="5143501"/>
          </a:xfrm>
          <a:prstGeom prst="rect">
            <a:avLst/>
          </a:prstGeom>
          <a:noFill/>
          <a:ln>
            <a:noFill/>
          </a:ln>
        </p:spPr>
      </p:pic>
      <p:pic>
        <p:nvPicPr>
          <p:cNvPr id="549" name="Google Shape;549;p102"/>
          <p:cNvPicPr preferRelativeResize="0"/>
          <p:nvPr/>
        </p:nvPicPr>
        <p:blipFill>
          <a:blip r:embed="rId4">
            <a:alphaModFix/>
          </a:blip>
          <a:stretch>
            <a:fillRect/>
          </a:stretch>
        </p:blipFill>
        <p:spPr>
          <a:xfrm>
            <a:off x="5053013" y="1385663"/>
            <a:ext cx="2695575" cy="2638425"/>
          </a:xfrm>
          <a:prstGeom prst="rect">
            <a:avLst/>
          </a:prstGeom>
          <a:noFill/>
          <a:ln>
            <a:noFill/>
          </a:ln>
        </p:spPr>
      </p:pic>
      <p:pic>
        <p:nvPicPr>
          <p:cNvPr id="550" name="Google Shape;550;p102"/>
          <p:cNvPicPr preferRelativeResize="0"/>
          <p:nvPr/>
        </p:nvPicPr>
        <p:blipFill>
          <a:blip r:embed="rId5">
            <a:alphaModFix/>
          </a:blip>
          <a:stretch>
            <a:fillRect/>
          </a:stretch>
        </p:blipFill>
        <p:spPr>
          <a:xfrm>
            <a:off x="4957775" y="1090400"/>
            <a:ext cx="2886075" cy="3228975"/>
          </a:xfrm>
          <a:prstGeom prst="rect">
            <a:avLst/>
          </a:prstGeom>
          <a:noFill/>
          <a:ln>
            <a:noFill/>
          </a:ln>
        </p:spPr>
      </p:pic>
      <p:sp>
        <p:nvSpPr>
          <p:cNvPr id="551" name="Google Shape;551;p10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